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324" r:id="rId2"/>
    <p:sldId id="357" r:id="rId3"/>
    <p:sldId id="360" r:id="rId4"/>
    <p:sldId id="361" r:id="rId5"/>
    <p:sldId id="362" r:id="rId6"/>
    <p:sldId id="367" r:id="rId7"/>
    <p:sldId id="365" r:id="rId8"/>
    <p:sldId id="329" r:id="rId9"/>
    <p:sldId id="330" r:id="rId10"/>
    <p:sldId id="354" r:id="rId11"/>
    <p:sldId id="350" r:id="rId12"/>
    <p:sldId id="366" r:id="rId13"/>
    <p:sldId id="334" r:id="rId14"/>
    <p:sldId id="335" r:id="rId15"/>
    <p:sldId id="355" r:id="rId16"/>
    <p:sldId id="351" r:id="rId17"/>
    <p:sldId id="353" r:id="rId18"/>
    <p:sldId id="356" r:id="rId19"/>
    <p:sldId id="352" r:id="rId20"/>
    <p:sldId id="336" r:id="rId21"/>
    <p:sldId id="337" r:id="rId22"/>
    <p:sldId id="339" r:id="rId23"/>
    <p:sldId id="341" r:id="rId24"/>
    <p:sldId id="343" r:id="rId25"/>
    <p:sldId id="344" r:id="rId26"/>
    <p:sldId id="358" r:id="rId27"/>
    <p:sldId id="359" r:id="rId2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2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F1C3C-0AB5-524C-9FA6-36BE8233AF43}" type="datetimeFigureOut">
              <a:rPr lang="en-US" smtClean="0"/>
              <a:t>2/8/14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0F5D1-7491-0F48-A6D2-57F2EB6DF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5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Kudzu-native to China and Japan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0F5D1-7491-0F48-A6D2-57F2EB6DFA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11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B1ED870A-4411-4FD5-B08F-8E270F70EF83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870A-4411-4FD5-B08F-8E270F70EF83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AD3C-63D4-4227-9FF5-50A25CC616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870A-4411-4FD5-B08F-8E270F70EF83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AD3C-63D4-4227-9FF5-50A25CC61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870A-4411-4FD5-B08F-8E270F70EF83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AD3C-63D4-4227-9FF5-50A25CC61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1ED870A-4411-4FD5-B08F-8E270F70EF83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1ED870A-4411-4FD5-B08F-8E270F70EF83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AD3C-63D4-4227-9FF5-50A25CC616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870A-4411-4FD5-B08F-8E270F70EF83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AD3C-63D4-4227-9FF5-50A25CC616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ED870A-4411-4FD5-B08F-8E270F70EF83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AD3C-63D4-4227-9FF5-50A25CC616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ED870A-4411-4FD5-B08F-8E270F70EF83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AD3C-63D4-4227-9FF5-50A25CC616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1ED870A-4411-4FD5-B08F-8E270F70EF83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AD3C-63D4-4227-9FF5-50A25CC616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870A-4411-4FD5-B08F-8E270F70EF83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AD3C-63D4-4227-9FF5-50A25CC61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870A-4411-4FD5-B08F-8E270F70EF83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AD3C-63D4-4227-9FF5-50A25CC616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870A-4411-4FD5-B08F-8E270F70EF83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AD3C-63D4-4227-9FF5-50A25CC616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870A-4411-4FD5-B08F-8E270F70EF83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AD3C-63D4-4227-9FF5-50A25CC616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B1ED870A-4411-4FD5-B08F-8E270F70EF83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1ED870A-4411-4FD5-B08F-8E270F70EF83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011CAD3C-63D4-4227-9FF5-50A25CC616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870A-4411-4FD5-B08F-8E270F70EF83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AD3C-63D4-4227-9FF5-50A25CC61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870A-4411-4FD5-B08F-8E270F70EF83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AD3C-63D4-4227-9FF5-50A25CC616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870A-4411-4FD5-B08F-8E270F70EF83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011CAD3C-63D4-4227-9FF5-50A25CC61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870A-4411-4FD5-B08F-8E270F70EF83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CAD3C-63D4-4227-9FF5-50A25CC616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1ED870A-4411-4FD5-B08F-8E270F70EF83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11CAD3C-63D4-4227-9FF5-50A25CC61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Hhspf5IfdE" TargetMode="External"/><Relationship Id="rId4" Type="http://schemas.openxmlformats.org/officeDocument/2006/relationships/hyperlink" Target="https://www.youtube.com/watch?v=V1VYmpTikgw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N5ssjM2Fju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239000" cy="758952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Bell </a:t>
            </a:r>
            <a:r>
              <a:rPr lang="en-US" dirty="0">
                <a:latin typeface="Georgia"/>
                <a:cs typeface="Georgia"/>
              </a:rPr>
              <a:t>work 2.6.14</a:t>
            </a:r>
            <a:r>
              <a:rPr lang="en-US" dirty="0" smtClean="0">
                <a:latin typeface="Georgia"/>
                <a:cs typeface="Georgia"/>
              </a:rPr>
              <a:t/>
            </a:r>
            <a:br>
              <a:rPr lang="en-US" dirty="0" smtClean="0">
                <a:latin typeface="Georgia"/>
                <a:cs typeface="Georgia"/>
              </a:rPr>
            </a:b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36836"/>
            <a:ext cx="8382000" cy="51054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atin typeface="Georgia"/>
                <a:cs typeface="Georgia"/>
              </a:rPr>
              <a:t>What do you think  biodiversity is?</a:t>
            </a:r>
          </a:p>
          <a:p>
            <a:pPr marL="0" indent="0">
              <a:buNone/>
            </a:pPr>
            <a:r>
              <a:rPr lang="en-US" sz="3200" b="1" dirty="0" smtClean="0">
                <a:cs typeface="Georgia"/>
              </a:rPr>
              <a:t>		H</a:t>
            </a:r>
            <a:r>
              <a:rPr lang="en-US" sz="3200" b="1" baseline="-25000" dirty="0" smtClean="0">
                <a:cs typeface="Georgia"/>
              </a:rPr>
              <a:t>2</a:t>
            </a:r>
            <a:r>
              <a:rPr lang="en-US" sz="3200" b="1" dirty="0" smtClean="0">
                <a:cs typeface="Georgia"/>
              </a:rPr>
              <a:t> </a:t>
            </a:r>
            <a:r>
              <a:rPr lang="en-US" sz="3200" b="1" dirty="0">
                <a:cs typeface="Georgia"/>
              </a:rPr>
              <a:t>+ 2Cl </a:t>
            </a:r>
            <a:r>
              <a:rPr lang="en-US" sz="3200" b="1" dirty="0">
                <a:cs typeface="Georgia"/>
                <a:sym typeface="Wingdings"/>
              </a:rPr>
              <a:t> </a:t>
            </a:r>
            <a:r>
              <a:rPr lang="en-US" sz="3200" b="1" dirty="0" smtClean="0">
                <a:cs typeface="Georgia"/>
                <a:sym typeface="Wingdings"/>
              </a:rPr>
              <a:t>2HCl</a:t>
            </a:r>
            <a:endParaRPr lang="en-US" sz="3200" b="1" dirty="0" smtClean="0">
              <a:latin typeface="Georgia"/>
              <a:cs typeface="Georgia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  <a:latin typeface="Georgia"/>
                <a:cs typeface="Georgia"/>
              </a:rPr>
              <a:t>2</a:t>
            </a:r>
            <a:r>
              <a:rPr lang="en-US" sz="3200" dirty="0" smtClean="0">
                <a:latin typeface="Georgia"/>
                <a:cs typeface="Georgia"/>
              </a:rPr>
              <a:t>. What are the reactants in the chemical equation above? Products?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D16349"/>
                </a:solidFill>
                <a:latin typeface="Georgia"/>
                <a:cs typeface="Georgia"/>
              </a:rPr>
              <a:t>3</a:t>
            </a:r>
            <a:r>
              <a:rPr lang="en-US" sz="3200" dirty="0" smtClean="0">
                <a:latin typeface="Georgia"/>
                <a:cs typeface="Georgia"/>
              </a:rPr>
              <a:t>. If you have 20 grams of product, how many grams of reactant did you start with?</a:t>
            </a:r>
          </a:p>
          <a:p>
            <a:pPr marL="0" indent="0">
              <a:buNone/>
            </a:pPr>
            <a:endParaRPr lang="en-US" dirty="0">
              <a:latin typeface="Georgia"/>
              <a:cs typeface="Georgia"/>
            </a:endParaRPr>
          </a:p>
          <a:p>
            <a:pPr marL="514350" indent="-514350">
              <a:buAutoNum type="arabicPeriod"/>
            </a:pPr>
            <a:endParaRPr lang="en-US" dirty="0" smtClean="0">
              <a:latin typeface="Georgia"/>
              <a:cs typeface="Georgia"/>
            </a:endParaRPr>
          </a:p>
          <a:p>
            <a:pPr marL="514350" indent="-514350"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some things we get from biodiversity?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Arial" charset="0"/>
                <a:ea typeface="+mj-ea"/>
                <a:cs typeface="+mj-cs"/>
              </a:rPr>
              <a:t>What do we get from biodiversity?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229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Georgia"/>
                <a:ea typeface="+mn-ea"/>
                <a:cs typeface="Georgia"/>
              </a:rPr>
              <a:t>Oxygen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Georgia"/>
                <a:ea typeface="+mn-ea"/>
                <a:cs typeface="Georgia"/>
              </a:rPr>
              <a:t>Food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Georgia"/>
                <a:ea typeface="+mn-ea"/>
                <a:cs typeface="Georgia"/>
              </a:rPr>
              <a:t>Clean Water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Georgia"/>
                <a:ea typeface="+mn-ea"/>
                <a:cs typeface="Georgia"/>
              </a:rPr>
              <a:t>Medicine from plants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Georgia"/>
                <a:ea typeface="+mn-ea"/>
                <a:cs typeface="Georgia"/>
              </a:rPr>
              <a:t>Ideas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Georgia"/>
                <a:cs typeface="Georgia"/>
              </a:rPr>
              <a:t>Clothes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Georgia"/>
                <a:ea typeface="+mn-ea"/>
                <a:cs typeface="Georgia"/>
              </a:rPr>
              <a:t>Places to live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FF0000"/>
              </a:solidFill>
              <a:latin typeface="Georgia"/>
              <a:ea typeface="+mn-e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4281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biodiversity being threatened?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71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HUMANS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/>
              <a:t>are on of the greatest threats to biodiversity</a:t>
            </a:r>
            <a:r>
              <a:rPr lang="en-US" sz="3600" dirty="0" smtClean="0"/>
              <a:t>:</a:t>
            </a: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The destruction of plant and animal habitats by humans</a:t>
            </a: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Pollution in any form can be harmful to biodiversity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-762000" y="0"/>
            <a:ext cx="1013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4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-266700" y="0"/>
            <a:ext cx="10287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>
                <a:solidFill>
                  <a:srgbClr val="000000"/>
                </a:solidFill>
              </a:rPr>
              <a:t>Deforestation is the destruction of plants or trees</a:t>
            </a:r>
            <a:endParaRPr lang="en-US" sz="6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reason why humans use deforestation?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98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Deforestation-Urbanization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Urbanization </a:t>
            </a:r>
            <a:r>
              <a:rPr lang="en-US" sz="2400" dirty="0"/>
              <a:t>refers to a process in which </a:t>
            </a:r>
            <a:r>
              <a:rPr lang="en-US" sz="2400" dirty="0">
                <a:solidFill>
                  <a:srgbClr val="FF0000"/>
                </a:solidFill>
              </a:rPr>
              <a:t>an increasing proportion of </a:t>
            </a:r>
            <a:r>
              <a:rPr lang="en-US" sz="2400" dirty="0" smtClean="0">
                <a:solidFill>
                  <a:srgbClr val="FF0000"/>
                </a:solidFill>
              </a:rPr>
              <a:t>a </a:t>
            </a:r>
            <a:r>
              <a:rPr lang="en-US" sz="2400" dirty="0">
                <a:solidFill>
                  <a:srgbClr val="FF0000"/>
                </a:solidFill>
              </a:rPr>
              <a:t>entire population lives in </a:t>
            </a:r>
            <a:r>
              <a:rPr lang="en-US" sz="2400" dirty="0" smtClean="0">
                <a:solidFill>
                  <a:srgbClr val="FF0000"/>
                </a:solidFill>
              </a:rPr>
              <a:t>cities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733800"/>
            <a:ext cx="3962400" cy="2542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49" y="3581400"/>
            <a:ext cx="4125951" cy="28194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962400" y="4876800"/>
            <a:ext cx="1371600" cy="304800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27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Deforestation-Urbanization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This allows </a:t>
            </a:r>
            <a:r>
              <a:rPr lang="en-US" sz="2400" dirty="0"/>
              <a:t>s</a:t>
            </a:r>
            <a:r>
              <a:rPr lang="en-US" sz="2400" dirty="0" smtClean="0"/>
              <a:t>pace </a:t>
            </a:r>
            <a:r>
              <a:rPr lang="en-US" sz="2400" dirty="0"/>
              <a:t>for shopping malls, homes</a:t>
            </a:r>
            <a:r>
              <a:rPr lang="en-US" sz="2400" dirty="0" smtClean="0"/>
              <a:t>, </a:t>
            </a:r>
            <a:r>
              <a:rPr lang="en-US" sz="2400" dirty="0"/>
              <a:t>other </a:t>
            </a:r>
            <a:r>
              <a:rPr lang="en-US" sz="2400" dirty="0" smtClean="0"/>
              <a:t>buildings, etc.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772771"/>
            <a:ext cx="4562874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276600"/>
            <a:ext cx="3657600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33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some CONSEQUENCES of deforestation?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75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Deforestation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Loss of habitat for animals which results in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 disruption of food </a:t>
            </a:r>
            <a:r>
              <a:rPr lang="en-US" dirty="0" smtClean="0">
                <a:solidFill>
                  <a:schemeClr val="tx1"/>
                </a:solidFill>
              </a:rPr>
              <a:t>chain/web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loss of animal biodiversity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Loss of beneficial plant products such as medicines</a:t>
            </a:r>
          </a:p>
          <a:p>
            <a:r>
              <a:rPr lang="en-US" dirty="0">
                <a:solidFill>
                  <a:schemeClr val="tx1"/>
                </a:solidFill>
              </a:rPr>
              <a:t>Decrease in the amount of available oxygen in the atmosphere for humans to breathe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633317"/>
            <a:ext cx="3307064" cy="2216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191000"/>
            <a:ext cx="2289676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8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Bellwork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Objective: SWBAT define biodiversity and explain the need to preserve biodiversity in our environment. </a:t>
            </a:r>
          </a:p>
          <a:p>
            <a:r>
              <a:rPr lang="en-US" sz="2800" dirty="0" err="1" smtClean="0"/>
              <a:t>Brainpop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Reading Notes</a:t>
            </a:r>
          </a:p>
          <a:p>
            <a:r>
              <a:rPr lang="en-US" sz="2800" dirty="0" smtClean="0"/>
              <a:t>Projects Coming up!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078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introduction of </a:t>
            </a:r>
            <a:r>
              <a:rPr lang="en-US" dirty="0" smtClean="0">
                <a:solidFill>
                  <a:srgbClr val="FF0000"/>
                </a:solidFill>
              </a:rPr>
              <a:t>non-native </a:t>
            </a:r>
            <a:r>
              <a:rPr lang="en-US" dirty="0" smtClean="0"/>
              <a:t>(invasive)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species that outcompete </a:t>
            </a:r>
            <a:r>
              <a:rPr lang="en-US" dirty="0" smtClean="0">
                <a:solidFill>
                  <a:srgbClr val="000000"/>
                </a:solidFill>
              </a:rPr>
              <a:t>native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743200"/>
            <a:ext cx="3732501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0" y="2667000"/>
            <a:ext cx="4445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6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over</a:t>
            </a:r>
            <a:r>
              <a:rPr lang="en-US" b="1" dirty="0" smtClean="0"/>
              <a:t>-</a:t>
            </a:r>
            <a:r>
              <a:rPr lang="en-US" b="1" dirty="0" smtClean="0">
                <a:solidFill>
                  <a:srgbClr val="FF0000"/>
                </a:solidFill>
              </a:rPr>
              <a:t>exploitation </a:t>
            </a:r>
            <a:r>
              <a:rPr lang="en-US" dirty="0" smtClean="0"/>
              <a:t>(over-hunting, over-fishing, or over-collecting) of a species or population can lead to its </a:t>
            </a:r>
            <a:r>
              <a:rPr lang="en-US" dirty="0" smtClean="0">
                <a:solidFill>
                  <a:srgbClr val="FF0000"/>
                </a:solidFill>
              </a:rPr>
              <a:t>demise </a:t>
            </a:r>
            <a:r>
              <a:rPr lang="en-US" b="1" dirty="0" smtClean="0">
                <a:solidFill>
                  <a:srgbClr val="000000"/>
                </a:solidFill>
              </a:rPr>
              <a:t>or downfall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895600"/>
            <a:ext cx="5943600" cy="363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77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/>
              <a:t>Disruption to the Food </a:t>
            </a:r>
            <a:r>
              <a:rPr lang="en-US" dirty="0" smtClean="0"/>
              <a:t>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This can ultimately result in a loss </a:t>
            </a:r>
          </a:p>
          <a:p>
            <a:pPr>
              <a:buNone/>
            </a:pPr>
            <a:r>
              <a:rPr lang="en-US" dirty="0" smtClean="0"/>
              <a:t>of resources for us!</a:t>
            </a:r>
            <a:endParaRPr lang="en-US" dirty="0"/>
          </a:p>
        </p:txBody>
      </p:sp>
      <p:pic>
        <p:nvPicPr>
          <p:cNvPr id="4" name="Picture 3" descr="Screen shot 2011-02-08 at 7.09.0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914400"/>
            <a:ext cx="2506174" cy="559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1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52400" y="762000"/>
            <a:ext cx="8229600" cy="5486400"/>
          </a:xfrm>
          <a:prstGeom prst="rect">
            <a:avLst/>
          </a:prstGeom>
          <a:blipFill dpi="0" rotWithShape="1">
            <a:blip r:embed="rId3" cstate="print">
              <a:alphaModFix amt="78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38200"/>
            <a:ext cx="8686800" cy="8382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When Biodiversity is Decreased…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dirty="0" smtClean="0"/>
              <a:t>     </a:t>
            </a:r>
            <a:r>
              <a:rPr lang="en-US" sz="4800" dirty="0" smtClean="0"/>
              <a:t>Everything in the environment is affected!         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15767" r="15767"/>
          <a:stretch>
            <a:fillRect/>
          </a:stretch>
        </p:blipFill>
        <p:spPr bwMode="auto">
          <a:xfrm>
            <a:off x="4724400" y="1676400"/>
            <a:ext cx="4038600" cy="4681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606" t="33246" r="10606" b="29058"/>
          <a:stretch>
            <a:fillRect/>
          </a:stretch>
        </p:blipFill>
        <p:spPr bwMode="auto">
          <a:xfrm>
            <a:off x="5562600" y="3429000"/>
            <a:ext cx="2421467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388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7772400" cy="1143000"/>
          </a:xfrm>
        </p:spPr>
        <p:txBody>
          <a:bodyPr/>
          <a:lstStyle/>
          <a:p>
            <a:r>
              <a:rPr lang="en-US" dirty="0"/>
              <a:t>Quick Question!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029200" y="1447800"/>
            <a:ext cx="3886200" cy="5105400"/>
          </a:xfrm>
        </p:spPr>
        <p:txBody>
          <a:bodyPr/>
          <a:lstStyle/>
          <a:p>
            <a:r>
              <a:rPr lang="en-US" dirty="0" smtClean="0"/>
              <a:t>What happens if there are no lizards?</a:t>
            </a:r>
            <a:endParaRPr lang="en-US" dirty="0"/>
          </a:p>
        </p:txBody>
      </p:sp>
      <p:pic>
        <p:nvPicPr>
          <p:cNvPr id="12293" name="Picture 5" descr="food_web_300.gif                                               00073EBEMacintosh HD                   C05C28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463" y="1143000"/>
            <a:ext cx="4591933" cy="5527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1591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would this lead to a decrease in biodiversity?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407" y="1878521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Create </a:t>
            </a:r>
            <a:r>
              <a:rPr lang="en-US" i="1" dirty="0"/>
              <a:t>a newspaper article below or on a separate sheet of paper based on the following scenario:</a:t>
            </a:r>
            <a:endParaRPr lang="en-US" dirty="0"/>
          </a:p>
          <a:p>
            <a:r>
              <a:rPr lang="en-US" dirty="0"/>
              <a:t>Congratulations!  You are a world-famous, genius science researcher!  Everyone knows your name since you cured cancer, AIDS, and the hiccups within a few short years.  Even though you are not a famous millionaire, you still enjoy answering basic science questions for the younger generations so you have a column in the </a:t>
            </a:r>
            <a:r>
              <a:rPr lang="en-US" i="1" dirty="0"/>
              <a:t>Commercial Appeal.  </a:t>
            </a:r>
            <a:r>
              <a:rPr lang="en-US" dirty="0"/>
              <a:t>Below is this week’s question.  Read and respond to it based on your knowledge of biodiversity and its importance in our ecosystem.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91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:Screen shot 2011-02-06 at 10.11.27 PM.png"/>
          <p:cNvPicPr>
            <a:picLocks noGrp="1"/>
          </p:cNvPicPr>
          <p:nvPr>
            <p:ph idx="1"/>
          </p:nvPr>
        </p:nvPicPr>
        <p:blipFill>
          <a:blip r:embed="rId2"/>
          <a:srcRect t="-20454" b="-20454"/>
          <a:stretch>
            <a:fillRect/>
          </a:stretch>
        </p:blipFill>
        <p:spPr bwMode="auto">
          <a:xfrm>
            <a:off x="152400" y="1828800"/>
            <a:ext cx="8991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916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Brainpop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https://www.youtube.com/watch?v=N5ssjM2Fjuc</a:t>
            </a:r>
            <a:endParaRPr lang="en-US" dirty="0"/>
          </a:p>
          <a:p>
            <a:r>
              <a:rPr lang="en-US" dirty="0">
                <a:hlinkClick r:id="rId3"/>
              </a:rPr>
              <a:t>https://www.youtube.com/watch?v=kHhspf5IfdE</a:t>
            </a:r>
            <a:r>
              <a:rPr lang="en-US" dirty="0"/>
              <a:t> *****</a:t>
            </a:r>
          </a:p>
          <a:p>
            <a:r>
              <a:rPr lang="en-US" dirty="0">
                <a:hlinkClick r:id="rId4"/>
              </a:rPr>
              <a:t>https://www.youtube.com/watch?v=V1VYmpTikgw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7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we will answer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What is biodiversity?</a:t>
            </a:r>
          </a:p>
          <a:p>
            <a:r>
              <a:rPr lang="en-US" sz="3200" dirty="0" smtClean="0"/>
              <a:t>Why is biodiversity important? </a:t>
            </a:r>
          </a:p>
          <a:p>
            <a:r>
              <a:rPr lang="en-US" sz="3200" dirty="0" smtClean="0"/>
              <a:t>What are some threats to biodiversity? </a:t>
            </a:r>
          </a:p>
          <a:p>
            <a:r>
              <a:rPr lang="en-US" sz="3200" dirty="0" smtClean="0"/>
              <a:t>How can we preserve Biodiversity?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2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Setup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811529"/>
              </p:ext>
            </p:extLst>
          </p:nvPr>
        </p:nvGraphicFramePr>
        <p:xfrm>
          <a:off x="498475" y="1981200"/>
          <a:ext cx="7556500" cy="429767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78250"/>
                <a:gridCol w="37782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What is biodiversity?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Why is biodiversity?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What are some threats</a:t>
                      </a:r>
                      <a:r>
                        <a:rPr lang="en-US" b="1" baseline="0" dirty="0" smtClean="0"/>
                        <a:t> to biodiversity? 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What</a:t>
                      </a:r>
                      <a:r>
                        <a:rPr lang="en-US" b="1" baseline="0" dirty="0" smtClean="0"/>
                        <a:t> can we do to preserve biodiversity? 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341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Notes!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458200" cy="4144963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 smtClean="0"/>
              <a:t>As you read the article, fill out our </a:t>
            </a:r>
            <a:r>
              <a:rPr lang="en-US" sz="5400" i="1" dirty="0" smtClean="0"/>
              <a:t>biodiversity</a:t>
            </a:r>
            <a:r>
              <a:rPr lang="en-US" sz="5400" dirty="0" smtClean="0"/>
              <a:t> notes!</a:t>
            </a:r>
          </a:p>
          <a:p>
            <a:pPr marL="0" indent="0">
              <a:buNone/>
            </a:pPr>
            <a:r>
              <a:rPr lang="en-US" sz="5400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96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biodiversity?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What words do you see in </a:t>
            </a:r>
            <a:r>
              <a:rPr lang="en-US" sz="6000" b="1" u="sng" dirty="0" smtClean="0"/>
              <a:t>biodiversity</a:t>
            </a:r>
            <a:r>
              <a:rPr lang="en-US" sz="6000" dirty="0" smtClean="0"/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38827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25" y="4376461"/>
            <a:ext cx="8362791" cy="24815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Biodiversity is </a:t>
            </a:r>
            <a:r>
              <a:rPr lang="en-US" dirty="0" smtClean="0">
                <a:solidFill>
                  <a:srgbClr val="FF0000"/>
                </a:solidFill>
              </a:rPr>
              <a:t>different</a:t>
            </a:r>
            <a:r>
              <a:rPr lang="en-US" dirty="0" smtClean="0"/>
              <a:t> kinds of life in an ecosystem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Greater</a:t>
            </a:r>
            <a:r>
              <a:rPr lang="en-US" dirty="0" smtClean="0"/>
              <a:t> biodiversity in an area keeps the ecosystem in balance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7200" y="3131110"/>
            <a:ext cx="74803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600" b="1" dirty="0"/>
              <a:t>D</a:t>
            </a:r>
            <a:r>
              <a:rPr lang="en-US" sz="6600" b="1" dirty="0">
                <a:solidFill>
                  <a:schemeClr val="accent1"/>
                </a:solidFill>
              </a:rPr>
              <a:t>i</a:t>
            </a:r>
            <a:r>
              <a:rPr lang="en-US" sz="6600" b="1" dirty="0">
                <a:solidFill>
                  <a:srgbClr val="FFFF00"/>
                </a:solidFill>
              </a:rPr>
              <a:t>v</a:t>
            </a:r>
            <a:r>
              <a:rPr lang="en-US" sz="6600" b="1" dirty="0">
                <a:solidFill>
                  <a:srgbClr val="FF0000"/>
                </a:solidFill>
              </a:rPr>
              <a:t>e</a:t>
            </a:r>
            <a:r>
              <a:rPr lang="en-US" sz="6600" b="1" dirty="0">
                <a:solidFill>
                  <a:srgbClr val="000400"/>
                </a:solidFill>
              </a:rPr>
              <a:t>r</a:t>
            </a:r>
            <a:r>
              <a:rPr lang="en-US" sz="6600" b="1" dirty="0">
                <a:solidFill>
                  <a:schemeClr val="hlink"/>
                </a:solidFill>
              </a:rPr>
              <a:t>s</a:t>
            </a:r>
            <a:r>
              <a:rPr lang="en-US" sz="6600" b="1" dirty="0">
                <a:solidFill>
                  <a:srgbClr val="663300"/>
                </a:solidFill>
              </a:rPr>
              <a:t>i</a:t>
            </a:r>
            <a:r>
              <a:rPr lang="en-US" sz="6600" b="1" dirty="0">
                <a:solidFill>
                  <a:srgbClr val="FF0066"/>
                </a:solidFill>
              </a:rPr>
              <a:t>t</a:t>
            </a:r>
            <a:r>
              <a:rPr lang="en-US" sz="6600" b="1" dirty="0">
                <a:solidFill>
                  <a:srgbClr val="3333FF"/>
                </a:solidFill>
              </a:rPr>
              <a:t>y</a:t>
            </a:r>
            <a:r>
              <a:rPr lang="en-US" sz="6600" b="1" dirty="0"/>
              <a:t> = </a:t>
            </a:r>
            <a:r>
              <a:rPr lang="en-US" sz="6600" b="1" dirty="0">
                <a:solidFill>
                  <a:srgbClr val="000400"/>
                </a:solidFill>
              </a:rPr>
              <a:t>V</a:t>
            </a:r>
            <a:r>
              <a:rPr lang="en-US" sz="6600" b="1" dirty="0">
                <a:solidFill>
                  <a:schemeClr val="hlink"/>
                </a:solidFill>
              </a:rPr>
              <a:t>a</a:t>
            </a:r>
            <a:r>
              <a:rPr lang="en-US" sz="6600" b="1" dirty="0"/>
              <a:t>r</a:t>
            </a:r>
            <a:r>
              <a:rPr lang="en-US" sz="6600" b="1" dirty="0">
                <a:solidFill>
                  <a:schemeClr val="folHlink"/>
                </a:solidFill>
              </a:rPr>
              <a:t>i</a:t>
            </a:r>
            <a:r>
              <a:rPr lang="en-US" sz="6600" b="1" dirty="0">
                <a:solidFill>
                  <a:srgbClr val="FFFF00"/>
                </a:solidFill>
              </a:rPr>
              <a:t>e</a:t>
            </a:r>
            <a:r>
              <a:rPr lang="en-US" sz="6600" b="1" dirty="0">
                <a:solidFill>
                  <a:srgbClr val="FF0000"/>
                </a:solidFill>
              </a:rPr>
              <a:t>t</a:t>
            </a:r>
            <a:r>
              <a:rPr lang="en-US" sz="6600" b="1" dirty="0">
                <a:solidFill>
                  <a:srgbClr val="3333FF"/>
                </a:solidFill>
              </a:rPr>
              <a:t>y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9325" y="852358"/>
            <a:ext cx="3276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8000" b="1" dirty="0"/>
              <a:t>Bio =</a:t>
            </a: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3186175" y="382691"/>
            <a:ext cx="3706813" cy="25304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8099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Life</a:t>
            </a:r>
          </a:p>
        </p:txBody>
      </p:sp>
    </p:spTree>
    <p:extLst>
      <p:ext uri="{BB962C8B-B14F-4D97-AF65-F5344CB8AC3E}">
        <p14:creationId xmlns:p14="http://schemas.microsoft.com/office/powerpoint/2010/main" val="1800535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Biodiversity increases ecosystem stability for a given type of ecosystem.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If an ecosystem is very diverse, than the ecosystem will not suffer too much if one species goes </a:t>
            </a:r>
            <a:r>
              <a:rPr lang="en-US" sz="2800" u="sng" dirty="0" smtClean="0">
                <a:solidFill>
                  <a:srgbClr val="000000"/>
                </a:solidFill>
              </a:rPr>
              <a:t>extinct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(which means the species no longer exists)</a:t>
            </a: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dirty="0" smtClean="0"/>
              <a:t>Humans </a:t>
            </a:r>
            <a:r>
              <a:rPr lang="en-US" sz="2800" dirty="0">
                <a:solidFill>
                  <a:srgbClr val="000000"/>
                </a:solidFill>
              </a:rPr>
              <a:t>cannot </a:t>
            </a:r>
            <a:r>
              <a:rPr lang="en-US" sz="2800" dirty="0" smtClean="0">
                <a:solidFill>
                  <a:srgbClr val="000000"/>
                </a:solidFill>
              </a:rPr>
              <a:t>recreate the things provided by </a:t>
            </a:r>
            <a:r>
              <a:rPr lang="en-US" sz="2800" dirty="0">
                <a:solidFill>
                  <a:srgbClr val="000000"/>
                </a:solidFill>
              </a:rPr>
              <a:t>the diverse organisms of </a:t>
            </a:r>
            <a:r>
              <a:rPr lang="en-US" sz="2800" dirty="0" smtClean="0">
                <a:solidFill>
                  <a:srgbClr val="000000"/>
                </a:solidFill>
              </a:rPr>
              <a:t>the Earth.</a:t>
            </a: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98505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8727</TotalTime>
  <Words>624</Words>
  <Application>Microsoft Macintosh PowerPoint</Application>
  <PresentationFormat>On-screen Show (4:3)</PresentationFormat>
  <Paragraphs>93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Advantage</vt:lpstr>
      <vt:lpstr>Bell work 2.6.14 </vt:lpstr>
      <vt:lpstr>Agenda</vt:lpstr>
      <vt:lpstr>Brainpop</vt:lpstr>
      <vt:lpstr>Questions we will answer today</vt:lpstr>
      <vt:lpstr>Notes Setup</vt:lpstr>
      <vt:lpstr>Reading Notes! </vt:lpstr>
      <vt:lpstr>What is biodiversity? </vt:lpstr>
      <vt:lpstr>PowerPoint Presentation</vt:lpstr>
      <vt:lpstr>Biodiversity increases ecosystem stability for a given type of ecosystem. </vt:lpstr>
      <vt:lpstr>What are some things we get from biodiversity?</vt:lpstr>
      <vt:lpstr>What do we get from biodiversity?</vt:lpstr>
      <vt:lpstr>Why is biodiversity being threatened? </vt:lpstr>
      <vt:lpstr>Threats to Biodiversity</vt:lpstr>
      <vt:lpstr>Threats to Biodiversity</vt:lpstr>
      <vt:lpstr>What is the reason why humans use deforestation? </vt:lpstr>
      <vt:lpstr>Benefits of Deforestation-Urbanization</vt:lpstr>
      <vt:lpstr>Benefits of Deforestation-Urbanization</vt:lpstr>
      <vt:lpstr>What are some CONSEQUENCES of deforestation?</vt:lpstr>
      <vt:lpstr>Consequences of Deforestation</vt:lpstr>
      <vt:lpstr>Threats to Biodiversity</vt:lpstr>
      <vt:lpstr>PowerPoint Presentation</vt:lpstr>
      <vt:lpstr>Disruption to the Food Chain</vt:lpstr>
      <vt:lpstr>When Biodiversity is Decreased…</vt:lpstr>
      <vt:lpstr>Quick Question!</vt:lpstr>
      <vt:lpstr>How would this lead to a decrease in biodiversity?</vt:lpstr>
      <vt:lpstr>Independent practice</vt:lpstr>
      <vt:lpstr>PowerPoint Presentation</vt:lpstr>
    </vt:vector>
  </TitlesOfParts>
  <Company>The University of North Carolina at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</dc:title>
  <dc:creator>Lenovo User</dc:creator>
  <cp:lastModifiedBy>Joanne Kim</cp:lastModifiedBy>
  <cp:revision>53</cp:revision>
  <dcterms:created xsi:type="dcterms:W3CDTF">2011-02-09T10:43:54Z</dcterms:created>
  <dcterms:modified xsi:type="dcterms:W3CDTF">2014-02-09T21:40:48Z</dcterms:modified>
</cp:coreProperties>
</file>