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6" r:id="rId1"/>
  </p:sldMasterIdLst>
  <p:sldIdLst>
    <p:sldId id="257" r:id="rId2"/>
    <p:sldId id="258" r:id="rId3"/>
    <p:sldId id="263" r:id="rId4"/>
    <p:sldId id="264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6F9A5BF-26D7-CB4A-B424-1D9A4667DFE2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F6F9A5BF-26D7-CB4A-B424-1D9A4667DFE2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70EFBD0B-23C9-7143-86E7-12F3AB1EB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A5BF-26D7-CB4A-B424-1D9A4667DFE2}" type="datetimeFigureOut">
              <a:rPr lang="en-US" smtClean="0"/>
              <a:t>1/30/14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D0B-23C9-7143-86E7-12F3AB1EB1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A5BF-26D7-CB4A-B424-1D9A4667DFE2}" type="datetimeFigureOut">
              <a:rPr lang="en-US" smtClean="0"/>
              <a:t>1/30/14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D0B-23C9-7143-86E7-12F3AB1EB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A5BF-26D7-CB4A-B424-1D9A4667DFE2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D0B-23C9-7143-86E7-12F3AB1EB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A5BF-26D7-CB4A-B424-1D9A4667DFE2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D0B-23C9-7143-86E7-12F3AB1EB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A5BF-26D7-CB4A-B424-1D9A4667DFE2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D0B-23C9-7143-86E7-12F3AB1EB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6F9A5BF-26D7-CB4A-B424-1D9A4667DFE2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6F9A5BF-26D7-CB4A-B424-1D9A4667DFE2}" type="datetimeFigureOut">
              <a:rPr lang="en-US" smtClean="0"/>
              <a:t>1/30/14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A5BF-26D7-CB4A-B424-1D9A4667DFE2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D0B-23C9-7143-86E7-12F3AB1EB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A5BF-26D7-CB4A-B424-1D9A4667DFE2}" type="datetimeFigureOut">
              <a:rPr lang="en-US" smtClean="0"/>
              <a:t>1/30/14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D0B-23C9-7143-86E7-12F3AB1EB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A5BF-26D7-CB4A-B424-1D9A4667DFE2}" type="datetimeFigureOut">
              <a:rPr lang="en-US" smtClean="0"/>
              <a:t>1/30/14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D0B-23C9-7143-86E7-12F3AB1EB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A5BF-26D7-CB4A-B424-1D9A4667DFE2}" type="datetimeFigureOut">
              <a:rPr lang="en-US" smtClean="0"/>
              <a:t>1/30/14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D0B-23C9-7143-86E7-12F3AB1EB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F6F9A5BF-26D7-CB4A-B424-1D9A4667DFE2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6F9A5BF-26D7-CB4A-B424-1D9A4667DFE2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0EFBD0B-23C9-7143-86E7-12F3AB1EB1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  <p:sldLayoutId id="2147484098" r:id="rId12"/>
    <p:sldLayoutId id="2147484099" r:id="rId13"/>
    <p:sldLayoutId id="2147484100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79" y="1435107"/>
            <a:ext cx="8544021" cy="5080611"/>
          </a:xfrm>
        </p:spPr>
        <p:txBody>
          <a:bodyPr>
            <a:noAutofit/>
          </a:bodyPr>
          <a:lstStyle/>
          <a:p>
            <a:r>
              <a:rPr lang="en-US" sz="3200" dirty="0" smtClean="0"/>
              <a:t>Please walk in </a:t>
            </a:r>
            <a:r>
              <a:rPr lang="en-US" sz="5400" dirty="0" smtClean="0">
                <a:solidFill>
                  <a:srgbClr val="FF0000"/>
                </a:solidFill>
              </a:rPr>
              <a:t>Silently</a:t>
            </a:r>
            <a:r>
              <a:rPr lang="en-US" sz="3200" dirty="0" smtClean="0"/>
              <a:t>. </a:t>
            </a:r>
            <a:r>
              <a:rPr lang="en-US" sz="3200" dirty="0" smtClean="0">
                <a:solidFill>
                  <a:srgbClr val="FF0000"/>
                </a:solidFill>
              </a:rPr>
              <a:t>Sit</a:t>
            </a:r>
            <a:r>
              <a:rPr lang="en-US" sz="3200" dirty="0" smtClean="0"/>
              <a:t> at </a:t>
            </a:r>
            <a:r>
              <a:rPr lang="en-US" sz="3200" dirty="0" smtClean="0">
                <a:solidFill>
                  <a:srgbClr val="FF0000"/>
                </a:solidFill>
              </a:rPr>
              <a:t>your table </a:t>
            </a:r>
            <a:r>
              <a:rPr lang="en-US" sz="3200" dirty="0" smtClean="0"/>
              <a:t>number you sit at in class. If your table is full, please sit at table 7. </a:t>
            </a:r>
          </a:p>
          <a:p>
            <a:r>
              <a:rPr lang="en-US" sz="3200" dirty="0" smtClean="0"/>
              <a:t>Please </a:t>
            </a:r>
            <a:r>
              <a:rPr lang="en-US" sz="3200" dirty="0" smtClean="0">
                <a:solidFill>
                  <a:srgbClr val="FF0000"/>
                </a:solidFill>
              </a:rPr>
              <a:t>do not touch </a:t>
            </a:r>
            <a:r>
              <a:rPr lang="en-US" sz="3200" dirty="0" smtClean="0"/>
              <a:t>any of the lab material until given permission.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Read the introduction </a:t>
            </a:r>
            <a:r>
              <a:rPr lang="en-US" sz="3200" dirty="0" smtClean="0"/>
              <a:t>for the lab and answer the </a:t>
            </a:r>
            <a:r>
              <a:rPr lang="en-US" sz="3200" dirty="0" err="1" smtClean="0">
                <a:solidFill>
                  <a:srgbClr val="FF0000"/>
                </a:solidFill>
              </a:rPr>
              <a:t>prelab</a:t>
            </a:r>
            <a:r>
              <a:rPr lang="en-US" sz="3200" dirty="0" smtClean="0">
                <a:solidFill>
                  <a:srgbClr val="FF0000"/>
                </a:solidFill>
              </a:rPr>
              <a:t>  questions.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389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Prelab</a:t>
            </a:r>
            <a:r>
              <a:rPr lang="en-US" dirty="0" smtClean="0"/>
              <a:t>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839" y="2210395"/>
            <a:ext cx="8329595" cy="4239341"/>
          </a:xfrm>
        </p:spPr>
        <p:txBody>
          <a:bodyPr>
            <a:normAutofit/>
          </a:bodyPr>
          <a:lstStyle/>
          <a:p>
            <a:r>
              <a:rPr lang="en-US" u="sng" dirty="0">
                <a:effectLst/>
              </a:rPr>
              <a:t>Purpose</a:t>
            </a:r>
            <a:r>
              <a:rPr lang="en-US" dirty="0">
                <a:effectLst/>
              </a:rPr>
              <a:t>: The purpose of the lab is to categorize substances as ____________________ or ______________________ by observing their reaction with the _______________________ indicator. </a:t>
            </a:r>
          </a:p>
          <a:p>
            <a:r>
              <a:rPr lang="en-US" dirty="0" smtClean="0">
                <a:effectLst/>
              </a:rPr>
              <a:t>PRELAB </a:t>
            </a:r>
            <a:r>
              <a:rPr lang="en-US" dirty="0">
                <a:effectLst/>
              </a:rPr>
              <a:t>QUESTIONS </a:t>
            </a:r>
          </a:p>
          <a:p>
            <a:pPr lvl="1"/>
            <a:r>
              <a:rPr lang="en-US" dirty="0">
                <a:effectLst/>
              </a:rPr>
              <a:t>What is a pH indicator? </a:t>
            </a:r>
          </a:p>
          <a:p>
            <a:pPr lvl="1"/>
            <a:r>
              <a:rPr lang="en-US" dirty="0">
                <a:effectLst/>
              </a:rPr>
              <a:t>In this lab, what is the molecule that is used as a pH indicator? </a:t>
            </a:r>
          </a:p>
          <a:p>
            <a:pPr lvl="1"/>
            <a:r>
              <a:rPr lang="en-US" dirty="0">
                <a:effectLst/>
              </a:rPr>
              <a:t>Describe the properties of an acid. </a:t>
            </a:r>
          </a:p>
          <a:p>
            <a:pPr lvl="1"/>
            <a:r>
              <a:rPr lang="en-US" dirty="0">
                <a:effectLst/>
              </a:rPr>
              <a:t>Describe the properties of a base.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377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Bellwork</a:t>
            </a:r>
            <a:r>
              <a:rPr lang="en-US" dirty="0" smtClean="0"/>
              <a:t> : </a:t>
            </a:r>
            <a:r>
              <a:rPr lang="en-US" dirty="0" err="1" smtClean="0"/>
              <a:t>Prelab</a:t>
            </a:r>
            <a:r>
              <a:rPr lang="en-US" dirty="0" smtClean="0"/>
              <a:t> Questions </a:t>
            </a:r>
          </a:p>
          <a:p>
            <a:r>
              <a:rPr lang="en-US" dirty="0" smtClean="0"/>
              <a:t>Objective: SWBAT conduct and experiment using a pH indicator to classify substances as an acid or a base. </a:t>
            </a:r>
          </a:p>
          <a:p>
            <a:r>
              <a:rPr lang="en-US" dirty="0" smtClean="0"/>
              <a:t>Purpose : What is our goal for today? Why are we doing this lab? What do you want to learn today?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46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28792" b="-28792"/>
          <a:stretch>
            <a:fillRect/>
          </a:stretch>
        </p:blipFill>
        <p:spPr/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2171" y="4815209"/>
            <a:ext cx="5041900" cy="1536700"/>
          </a:xfrm>
          <a:prstGeom prst="rect">
            <a:avLst/>
          </a:prstGeom>
          <a:ln w="1270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1449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Independent Variable </a:t>
            </a:r>
            <a:r>
              <a:rPr lang="en-US" b="1" dirty="0" smtClean="0"/>
              <a:t>: What are we changing or testing? </a:t>
            </a:r>
          </a:p>
          <a:p>
            <a:pPr lvl="1"/>
            <a:r>
              <a:rPr lang="en-US" b="1" dirty="0" smtClean="0"/>
              <a:t>The independent variable is the different substances that we are testing. </a:t>
            </a:r>
            <a:endParaRPr lang="en-US" dirty="0"/>
          </a:p>
          <a:p>
            <a:r>
              <a:rPr lang="en-US" b="1" dirty="0"/>
              <a:t>Dependent Variable </a:t>
            </a:r>
            <a:r>
              <a:rPr lang="en-US" b="1" dirty="0" smtClean="0"/>
              <a:t>: What are we measuring or observing?</a:t>
            </a:r>
          </a:p>
          <a:p>
            <a:pPr lvl="1"/>
            <a:r>
              <a:rPr lang="en-US" b="1" dirty="0" smtClean="0"/>
              <a:t>The dependent variable is the color that the solution changes into </a:t>
            </a:r>
            <a:endParaRPr lang="en-US" dirty="0"/>
          </a:p>
          <a:p>
            <a:r>
              <a:rPr lang="en-US" b="1" dirty="0"/>
              <a:t>Hypothesis:  (If… then… because…. 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333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the chart below to write your hypothesis.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13902" b="-13902"/>
          <a:stretch>
            <a:fillRect/>
          </a:stretch>
        </p:blipFill>
        <p:spPr>
          <a:xfrm>
            <a:off x="779463" y="1833563"/>
            <a:ext cx="7583487" cy="4008437"/>
          </a:xfrm>
        </p:spPr>
      </p:pic>
      <p:sp>
        <p:nvSpPr>
          <p:cNvPr id="5" name="TextBox 4"/>
          <p:cNvSpPr txBox="1"/>
          <p:nvPr/>
        </p:nvSpPr>
        <p:spPr>
          <a:xfrm>
            <a:off x="379368" y="5697688"/>
            <a:ext cx="8428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 substance is an acid, then the </a:t>
            </a:r>
            <a:r>
              <a:rPr lang="en-US" dirty="0" err="1" smtClean="0"/>
              <a:t>ph</a:t>
            </a:r>
            <a:r>
              <a:rPr lang="en-US" dirty="0" smtClean="0"/>
              <a:t> indicator will…… because …..</a:t>
            </a:r>
          </a:p>
          <a:p>
            <a:r>
              <a:rPr lang="en-US" dirty="0" smtClean="0"/>
              <a:t>If the substance is a base, then the pH indicator will ….. because…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832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Please pay attention to Ms. Kim’s demonstration.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Make QUALITATIVE OBSERVATIONS</a:t>
            </a:r>
          </a:p>
          <a:p>
            <a:r>
              <a:rPr lang="en-US" sz="3600" dirty="0" smtClean="0"/>
              <a:t>Make a prediction</a:t>
            </a:r>
          </a:p>
          <a:p>
            <a:r>
              <a:rPr lang="en-US" sz="3600" dirty="0" smtClean="0"/>
              <a:t>Test</a:t>
            </a:r>
          </a:p>
          <a:p>
            <a:pPr marL="349250" lvl="1" indent="0">
              <a:buNone/>
            </a:pPr>
            <a:endParaRPr lang="en-US" sz="3400" dirty="0" smtClean="0"/>
          </a:p>
          <a:p>
            <a:pPr marL="349250" lvl="1" indent="0">
              <a:buNone/>
            </a:pPr>
            <a:r>
              <a:rPr lang="en-US" sz="3400" dirty="0" smtClean="0"/>
              <a:t>****Read the Lab Rubric! ****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649565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Rubric!!!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072730"/>
              </p:ext>
            </p:extLst>
          </p:nvPr>
        </p:nvGraphicFramePr>
        <p:xfrm>
          <a:off x="137937" y="1896003"/>
          <a:ext cx="8770192" cy="4223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7251700" imgH="3492500" progId="Word.Document.12">
                  <p:embed/>
                </p:oleObj>
              </mc:Choice>
              <mc:Fallback>
                <p:oleObj name="Document" r:id="rId3" imgW="7251700" imgH="3492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937" y="1896003"/>
                        <a:ext cx="8770192" cy="42238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0168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41</TotalTime>
  <Words>305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Pixel</vt:lpstr>
      <vt:lpstr>Microsoft Word Document</vt:lpstr>
      <vt:lpstr>Bellwork</vt:lpstr>
      <vt:lpstr>Prelab Questions</vt:lpstr>
      <vt:lpstr>Agenda </vt:lpstr>
      <vt:lpstr>Looking Ahead!</vt:lpstr>
      <vt:lpstr>Lab Set up</vt:lpstr>
      <vt:lpstr>Use the chart below to write your hypothesis. </vt:lpstr>
      <vt:lpstr>Please pay attention to Ms. Kim’s demonstration.</vt:lpstr>
      <vt:lpstr>Lab Rubric!!!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Kim</dc:creator>
  <cp:lastModifiedBy>Joanne Kim</cp:lastModifiedBy>
  <cp:revision>6</cp:revision>
  <dcterms:created xsi:type="dcterms:W3CDTF">2014-01-31T03:32:34Z</dcterms:created>
  <dcterms:modified xsi:type="dcterms:W3CDTF">2014-01-31T04:13:51Z</dcterms:modified>
</cp:coreProperties>
</file>