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6" r:id="rId2"/>
    <p:sldId id="297" r:id="rId3"/>
    <p:sldId id="303" r:id="rId4"/>
    <p:sldId id="298" r:id="rId5"/>
    <p:sldId id="270" r:id="rId6"/>
    <p:sldId id="271" r:id="rId7"/>
    <p:sldId id="272" r:id="rId8"/>
    <p:sldId id="302" r:id="rId9"/>
    <p:sldId id="301" r:id="rId10"/>
    <p:sldId id="300" r:id="rId11"/>
    <p:sldId id="305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18E758-D0D2-E84F-AA1D-39E1B3492F2C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E370403-3244-8544-90B6-99811110D6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12.9.14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walk in Silently and begin </a:t>
            </a:r>
            <a:r>
              <a:rPr lang="en-US" dirty="0" err="1"/>
              <a:t>B</a:t>
            </a:r>
            <a:r>
              <a:rPr lang="en-US" dirty="0" err="1" smtClean="0"/>
              <a:t>ellwork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1.) </a:t>
            </a:r>
          </a:p>
          <a:p>
            <a:endParaRPr lang="en-US" dirty="0"/>
          </a:p>
          <a:p>
            <a:r>
              <a:rPr lang="en-US" dirty="0" smtClean="0"/>
              <a:t>2.) </a:t>
            </a:r>
          </a:p>
          <a:p>
            <a:endParaRPr lang="en-US" dirty="0"/>
          </a:p>
          <a:p>
            <a:r>
              <a:rPr lang="en-US" dirty="0" smtClean="0"/>
              <a:t>3.) </a:t>
            </a:r>
          </a:p>
          <a:p>
            <a:pPr marL="0" indent="0">
              <a:buNone/>
            </a:pPr>
            <a:r>
              <a:rPr lang="en-US" dirty="0" smtClean="0"/>
              <a:t>Write Down your homework.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1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5400" dirty="0"/>
              <a:t>CH</a:t>
            </a:r>
            <a:r>
              <a:rPr lang="en-US" sz="5400" baseline="-25000" dirty="0"/>
              <a:t>4</a:t>
            </a:r>
            <a:endParaRPr lang="en-US" sz="5400" dirty="0"/>
          </a:p>
          <a:p>
            <a:r>
              <a:rPr lang="en-US" dirty="0" smtClean="0"/>
              <a:t>What elements? </a:t>
            </a:r>
          </a:p>
          <a:p>
            <a:pPr lvl="1"/>
            <a:r>
              <a:rPr lang="en-US" dirty="0" smtClean="0"/>
              <a:t>C= Carbon</a:t>
            </a:r>
          </a:p>
          <a:p>
            <a:pPr lvl="1"/>
            <a:r>
              <a:rPr lang="en-US" dirty="0" smtClean="0"/>
              <a:t>H = Hydrogen </a:t>
            </a:r>
          </a:p>
          <a:p>
            <a:r>
              <a:rPr lang="en-US" dirty="0" smtClean="0"/>
              <a:t>How many C?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many H?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0000" t="52214"/>
          <a:stretch/>
        </p:blipFill>
        <p:spPr>
          <a:xfrm>
            <a:off x="3875722" y="1600200"/>
            <a:ext cx="4760278" cy="4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5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5400" dirty="0" err="1" smtClean="0"/>
              <a:t>Pb</a:t>
            </a:r>
            <a:r>
              <a:rPr lang="en-US" sz="5400" dirty="0" smtClean="0"/>
              <a:t>(NO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)</a:t>
            </a:r>
            <a:r>
              <a:rPr lang="en-US" sz="5400" baseline="-25000" dirty="0" smtClean="0"/>
              <a:t>3</a:t>
            </a:r>
            <a:endParaRPr lang="en-US" sz="5400" baseline="-25000" dirty="0"/>
          </a:p>
          <a:p>
            <a:r>
              <a:rPr lang="en-US" dirty="0" smtClean="0"/>
              <a:t>What elements? </a:t>
            </a:r>
          </a:p>
          <a:p>
            <a:pPr lvl="1"/>
            <a:r>
              <a:rPr lang="en-US" dirty="0" err="1" smtClean="0"/>
              <a:t>Pb</a:t>
            </a:r>
            <a:endParaRPr lang="en-US" dirty="0" smtClean="0"/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O</a:t>
            </a:r>
            <a:endParaRPr lang="en-US" dirty="0" smtClean="0"/>
          </a:p>
          <a:p>
            <a:r>
              <a:rPr lang="en-US" dirty="0" smtClean="0"/>
              <a:t>How many </a:t>
            </a:r>
            <a:r>
              <a:rPr lang="en-US" dirty="0" err="1" smtClean="0"/>
              <a:t>Pb</a:t>
            </a:r>
            <a:r>
              <a:rPr lang="en-US" dirty="0" smtClean="0"/>
              <a:t>?  1</a:t>
            </a:r>
            <a:endParaRPr lang="en-US" dirty="0" smtClean="0"/>
          </a:p>
          <a:p>
            <a:r>
              <a:rPr lang="en-US" dirty="0" smtClean="0"/>
              <a:t>How many </a:t>
            </a:r>
            <a:r>
              <a:rPr lang="en-US" dirty="0" smtClean="0"/>
              <a:t>N? 1 x 3 = 3</a:t>
            </a:r>
          </a:p>
          <a:p>
            <a:r>
              <a:rPr lang="en-US" dirty="0" smtClean="0"/>
              <a:t> How many O? 3 x 3 = 9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12334" y="2540000"/>
            <a:ext cx="22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1" y="2570665"/>
            <a:ext cx="22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7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of each type of atoms are in the following chemical formulas…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endParaRPr lang="en-US" dirty="0"/>
          </a:p>
          <a:p>
            <a:pPr lvl="0"/>
            <a:r>
              <a:rPr lang="en-US" dirty="0" smtClean="0">
                <a:latin typeface="+mj-lt"/>
              </a:rPr>
              <a:t>3ZnSO</a:t>
            </a:r>
            <a:r>
              <a:rPr lang="en-US" baseline="-25000" dirty="0" smtClean="0">
                <a:latin typeface="+mj-lt"/>
              </a:rPr>
              <a:t>4</a:t>
            </a:r>
            <a:endParaRPr lang="en-US" dirty="0">
              <a:latin typeface="+mj-lt"/>
            </a:endParaRPr>
          </a:p>
          <a:p>
            <a:pPr lvl="0"/>
            <a:r>
              <a:rPr lang="en-US" dirty="0" smtClean="0">
                <a:latin typeface="+mj-lt"/>
              </a:rPr>
              <a:t>2Al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O</a:t>
            </a:r>
            <a:r>
              <a:rPr lang="en-US" baseline="-25000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  <a:p>
            <a:pPr lvl="0"/>
            <a:r>
              <a:rPr lang="en-US" dirty="0">
                <a:latin typeface="+mj-lt"/>
              </a:rPr>
              <a:t>3H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O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657868"/>
              </p:ext>
            </p:extLst>
          </p:nvPr>
        </p:nvGraphicFramePr>
        <p:xfrm>
          <a:off x="2318809" y="1981200"/>
          <a:ext cx="4044315" cy="230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05"/>
                <a:gridCol w="1348105"/>
                <a:gridCol w="1348105"/>
              </a:tblGrid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Zn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48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Count the number of atoms in this reaction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3ZnS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O </a:t>
            </a:r>
            <a:r>
              <a:rPr lang="en-US" sz="3200" dirty="0" smtClean="0">
                <a:sym typeface="Wingdings"/>
              </a:rPr>
              <a:t> 3Zn + SO</a:t>
            </a:r>
            <a:r>
              <a:rPr lang="en-US" sz="3200" baseline="-25000" dirty="0" smtClean="0">
                <a:sym typeface="Wingdings"/>
              </a:rPr>
              <a:t>4</a:t>
            </a:r>
            <a:endParaRPr lang="en-US" sz="3200" dirty="0">
              <a:sym typeface="Wingdings"/>
            </a:endParaRPr>
          </a:p>
          <a:p>
            <a:pPr marL="0" indent="0" algn="ctr">
              <a:buNone/>
            </a:pPr>
            <a:r>
              <a:rPr lang="en-US" sz="3200" dirty="0" smtClean="0">
                <a:sym typeface="Wingdings"/>
              </a:rPr>
              <a:t>1.) How many Zn are in the Reactants? </a:t>
            </a:r>
          </a:p>
          <a:p>
            <a:pPr marL="0" indent="0" algn="ctr">
              <a:buNone/>
            </a:pPr>
            <a:r>
              <a:rPr lang="en-US" sz="3200" dirty="0" smtClean="0"/>
              <a:t>2.) How  many Zn in the </a:t>
            </a:r>
            <a:r>
              <a:rPr lang="en-US" sz="3200" dirty="0" err="1" smtClean="0"/>
              <a:t>produts</a:t>
            </a:r>
            <a:r>
              <a:rPr lang="en-US" sz="3200" dirty="0" smtClean="0"/>
              <a:t>?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3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</a:p>
          <a:p>
            <a:r>
              <a:rPr lang="en-US" dirty="0" smtClean="0"/>
              <a:t>Objective: Students will be able </a:t>
            </a:r>
            <a:r>
              <a:rPr lang="en-US" dirty="0" smtClean="0"/>
              <a:t>apply the Law of conservation of mass by counting the number of atoms of an element and balancing chemical equation. </a:t>
            </a:r>
          </a:p>
          <a:p>
            <a:r>
              <a:rPr lang="en-US" dirty="0" err="1" smtClean="0"/>
              <a:t>Brianpop</a:t>
            </a:r>
            <a:endParaRPr lang="en-US" dirty="0" smtClean="0"/>
          </a:p>
          <a:p>
            <a:r>
              <a:rPr lang="en-US" dirty="0" smtClean="0"/>
              <a:t>Key Points </a:t>
            </a:r>
          </a:p>
          <a:p>
            <a:r>
              <a:rPr lang="en-US" dirty="0" smtClean="0"/>
              <a:t>Guided Practice</a:t>
            </a:r>
          </a:p>
          <a:p>
            <a:r>
              <a:rPr lang="en-US" dirty="0" smtClean="0"/>
              <a:t>Independent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0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BrainPOP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1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0-10-24 at 2.01.2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1966"/>
            <a:ext cx="9144000" cy="289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6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Show us how many/what types of atoms in a molecule</a:t>
            </a:r>
          </a:p>
          <a:p>
            <a:r>
              <a:rPr lang="en-US" dirty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arts:</a:t>
            </a:r>
          </a:p>
          <a:p>
            <a:pPr lvl="1"/>
            <a:r>
              <a:rPr lang="en-US" b="1" dirty="0" smtClean="0">
                <a:latin typeface="+mj-lt"/>
              </a:rPr>
              <a:t>Chemical symbols </a:t>
            </a:r>
            <a:r>
              <a:rPr lang="en-US" dirty="0" smtClean="0">
                <a:latin typeface="+mj-lt"/>
              </a:rPr>
              <a:t>– tell what atoms are involved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581399"/>
            <a:ext cx="4038600" cy="2773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+mj-lt"/>
              </a:rPr>
              <a:t>2H</a:t>
            </a:r>
            <a:r>
              <a:rPr lang="en-US" sz="9600" baseline="-25000" dirty="0" smtClean="0">
                <a:latin typeface="+mj-lt"/>
              </a:rPr>
              <a:t>2</a:t>
            </a:r>
            <a:r>
              <a:rPr lang="en-US" sz="9600" dirty="0" smtClean="0">
                <a:latin typeface="+mj-lt"/>
              </a:rPr>
              <a:t>O</a:t>
            </a:r>
            <a:endParaRPr lang="en-US" sz="96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1828800"/>
            <a:ext cx="191302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46" y="1752600"/>
            <a:ext cx="212557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019800" y="3810000"/>
            <a:ext cx="1905000" cy="1066800"/>
            <a:chOff x="6019800" y="3733800"/>
            <a:chExt cx="1905000" cy="1066800"/>
          </a:xfrm>
        </p:grpSpPr>
        <p:sp>
          <p:nvSpPr>
            <p:cNvPr id="8" name="Rectangle 7"/>
            <p:cNvSpPr/>
            <p:nvPr/>
          </p:nvSpPr>
          <p:spPr>
            <a:xfrm>
              <a:off x="6019800" y="3733800"/>
              <a:ext cx="762000" cy="10668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2800" y="3733800"/>
              <a:ext cx="762000" cy="10668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501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Show us how many/what types of atoms in a molecule</a:t>
            </a:r>
          </a:p>
          <a:p>
            <a:r>
              <a:rPr lang="en-US" dirty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arts:</a:t>
            </a:r>
          </a:p>
          <a:p>
            <a:pPr lvl="1"/>
            <a:r>
              <a:rPr lang="en-US" b="1" dirty="0" smtClean="0">
                <a:latin typeface="+mj-lt"/>
              </a:rPr>
              <a:t>Chemical symbols </a:t>
            </a:r>
            <a:r>
              <a:rPr lang="en-US" dirty="0" smtClean="0">
                <a:latin typeface="+mj-lt"/>
              </a:rPr>
              <a:t>– tell what atoms are involved</a:t>
            </a:r>
          </a:p>
          <a:p>
            <a:pPr lvl="1"/>
            <a:r>
              <a:rPr lang="en-US" b="1" dirty="0" smtClean="0">
                <a:latin typeface="+mj-lt"/>
              </a:rPr>
              <a:t>Subscripts</a:t>
            </a:r>
            <a:r>
              <a:rPr lang="en-US" dirty="0" smtClean="0">
                <a:latin typeface="+mj-lt"/>
              </a:rPr>
              <a:t> – small #s, tell how many of a particular atom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581399"/>
            <a:ext cx="4038600" cy="2773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+mj-lt"/>
              </a:rPr>
              <a:t>2H</a:t>
            </a:r>
            <a:r>
              <a:rPr lang="en-US" sz="9600" baseline="-25000" dirty="0" smtClean="0">
                <a:latin typeface="+mj-lt"/>
              </a:rPr>
              <a:t>2</a:t>
            </a:r>
            <a:r>
              <a:rPr lang="en-US" sz="9600" dirty="0" smtClean="0">
                <a:latin typeface="+mj-lt"/>
              </a:rPr>
              <a:t>O</a:t>
            </a:r>
            <a:endParaRPr lang="en-US" sz="96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1828800"/>
            <a:ext cx="191302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46" y="1752600"/>
            <a:ext cx="212557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568440" y="4256314"/>
            <a:ext cx="762000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2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Show us how many/what types of atoms in a molecule</a:t>
            </a:r>
          </a:p>
          <a:p>
            <a:r>
              <a:rPr lang="en-US" dirty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arts:</a:t>
            </a:r>
          </a:p>
          <a:p>
            <a:pPr lvl="1"/>
            <a:r>
              <a:rPr lang="en-US" b="1" dirty="0" smtClean="0">
                <a:latin typeface="+mj-lt"/>
              </a:rPr>
              <a:t>Chemical symbols </a:t>
            </a:r>
            <a:r>
              <a:rPr lang="en-US" dirty="0" smtClean="0">
                <a:latin typeface="+mj-lt"/>
              </a:rPr>
              <a:t>– tell what </a:t>
            </a:r>
            <a:r>
              <a:rPr lang="en-US" dirty="0" smtClean="0">
                <a:latin typeface="+mj-lt"/>
              </a:rPr>
              <a:t>elements the atoms are </a:t>
            </a:r>
          </a:p>
          <a:p>
            <a:pPr lvl="1"/>
            <a:r>
              <a:rPr lang="en-US" b="1" dirty="0" smtClean="0">
                <a:latin typeface="+mj-lt"/>
              </a:rPr>
              <a:t>Subscripts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– small #s, tell how many of a particular </a:t>
            </a:r>
            <a:r>
              <a:rPr lang="en-US" dirty="0" smtClean="0">
                <a:latin typeface="+mj-lt"/>
              </a:rPr>
              <a:t>element are present</a:t>
            </a:r>
            <a:endParaRPr lang="en-US" dirty="0" smtClean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Coefficients</a:t>
            </a:r>
            <a:r>
              <a:rPr lang="en-US" dirty="0" smtClean="0">
                <a:latin typeface="+mj-lt"/>
              </a:rPr>
              <a:t> – big #s, tell how many </a:t>
            </a:r>
            <a:r>
              <a:rPr lang="en-US" dirty="0" smtClean="0">
                <a:latin typeface="+mj-lt"/>
              </a:rPr>
              <a:t>molecules 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581399"/>
            <a:ext cx="4038600" cy="2773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+mj-lt"/>
              </a:rPr>
              <a:t>2H</a:t>
            </a:r>
            <a:r>
              <a:rPr lang="en-US" sz="9600" baseline="-25000" dirty="0" smtClean="0">
                <a:latin typeface="+mj-lt"/>
              </a:rPr>
              <a:t>2</a:t>
            </a:r>
            <a:r>
              <a:rPr lang="en-US" sz="9600" dirty="0" smtClean="0">
                <a:latin typeface="+mj-lt"/>
              </a:rPr>
              <a:t>O</a:t>
            </a:r>
            <a:endParaRPr lang="en-US" sz="96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1828800"/>
            <a:ext cx="191302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46" y="1752600"/>
            <a:ext cx="212557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205677" y="3733800"/>
            <a:ext cx="762000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9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1) Write down all of the elements </a:t>
            </a:r>
          </a:p>
          <a:p>
            <a:pPr lvl="1"/>
            <a:r>
              <a:rPr lang="en-US" dirty="0" smtClean="0"/>
              <a:t>Remember: Elements have a chemical symbol made of 1 capital letter or 1 capital and 1 lowercase letter</a:t>
            </a:r>
          </a:p>
          <a:p>
            <a:r>
              <a:rPr lang="en-US" dirty="0" smtClean="0"/>
              <a:t>2.) Circle the subscript for each atom </a:t>
            </a:r>
          </a:p>
          <a:p>
            <a:pPr lvl="1"/>
            <a:r>
              <a:rPr lang="en-US" dirty="0" smtClean="0"/>
              <a:t>This tells you how many atoms you have </a:t>
            </a:r>
          </a:p>
          <a:p>
            <a:r>
              <a:rPr lang="en-US" dirty="0" smtClean="0"/>
              <a:t>3.) Underline the Coefficient. Multiply each of the subscripts by the Coefficient to get the total number of atoms of an element.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44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400" dirty="0" smtClean="0"/>
              <a:t>CO</a:t>
            </a:r>
            <a:r>
              <a:rPr lang="en-US" sz="5400" baseline="-25000" dirty="0" smtClean="0"/>
              <a:t>2</a:t>
            </a:r>
          </a:p>
          <a:p>
            <a:pPr marL="228600" lvl="1" indent="0">
              <a:buNone/>
            </a:pPr>
            <a:r>
              <a:rPr lang="en-US" sz="5200" baseline="-25000" dirty="0" smtClean="0"/>
              <a:t>C=</a:t>
            </a:r>
            <a:r>
              <a:rPr lang="en-US" sz="5200" dirty="0" smtClean="0"/>
              <a:t> </a:t>
            </a:r>
          </a:p>
          <a:p>
            <a:pPr marL="228600" lvl="1" indent="0">
              <a:buNone/>
            </a:pPr>
            <a:r>
              <a:rPr lang="en-US" sz="5200" dirty="0" smtClean="0"/>
              <a:t>O </a:t>
            </a:r>
          </a:p>
          <a:p>
            <a:pPr marL="0" indent="0">
              <a:buNone/>
            </a:pPr>
            <a:r>
              <a:rPr lang="en-US" sz="5400" dirty="0" smtClean="0"/>
              <a:t>2CO2</a:t>
            </a:r>
          </a:p>
          <a:p>
            <a:pPr marL="228600" lvl="1" indent="0">
              <a:buNone/>
            </a:pPr>
            <a:r>
              <a:rPr lang="en-US" sz="5200" dirty="0" smtClean="0"/>
              <a:t>C= </a:t>
            </a:r>
          </a:p>
          <a:p>
            <a:pPr marL="228600" lvl="1" indent="0">
              <a:buNone/>
            </a:pPr>
            <a:r>
              <a:rPr lang="en-US" sz="5200" dirty="0" smtClean="0"/>
              <a:t>O =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034" y="1600200"/>
            <a:ext cx="4038600" cy="201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434" y="4838700"/>
            <a:ext cx="4038600" cy="2019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999" y="228599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7294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13529</TotalTime>
  <Words>381</Words>
  <Application>Microsoft Macintosh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Bellwork 12.9.14</vt:lpstr>
      <vt:lpstr>Agenda</vt:lpstr>
      <vt:lpstr>BrainPOP!</vt:lpstr>
      <vt:lpstr>PowerPoint Presentation</vt:lpstr>
      <vt:lpstr>Chemical Formulas</vt:lpstr>
      <vt:lpstr>Chemical Formulas</vt:lpstr>
      <vt:lpstr>Chemical Formulas</vt:lpstr>
      <vt:lpstr>Counting Atoms</vt:lpstr>
      <vt:lpstr>PowerPoint Presentation</vt:lpstr>
      <vt:lpstr>Guided Practice </vt:lpstr>
      <vt:lpstr>Guided Practice </vt:lpstr>
      <vt:lpstr>How many of each type of atoms are in the following chemical formulas…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: January 6, 2014 </dc:title>
  <dc:creator>Joanne Kim</dc:creator>
  <cp:lastModifiedBy>Joanne Kim</cp:lastModifiedBy>
  <cp:revision>37</cp:revision>
  <dcterms:created xsi:type="dcterms:W3CDTF">2013-12-31T02:43:35Z</dcterms:created>
  <dcterms:modified xsi:type="dcterms:W3CDTF">2014-01-13T00:53:43Z</dcterms:modified>
</cp:coreProperties>
</file>