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233D73-5FBE-A249-9B55-2E40A988F48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44BF51F-482A-C241-B903-C67F2A0497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: 1/17/14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walk in Silently and IMMEDIATELY begin your </a:t>
            </a:r>
            <a:r>
              <a:rPr lang="en-US" dirty="0" err="1" smtClean="0"/>
              <a:t>bellwork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What is are a few things you can find on Ms. Kim’s </a:t>
            </a:r>
            <a:r>
              <a:rPr lang="en-US" dirty="0" err="1" smtClean="0"/>
              <a:t>Weebly</a:t>
            </a:r>
            <a:r>
              <a:rPr lang="en-US" dirty="0" smtClean="0"/>
              <a:t> site? </a:t>
            </a:r>
          </a:p>
          <a:p>
            <a:r>
              <a:rPr lang="en-US" dirty="0" smtClean="0"/>
              <a:t>What are the common outcomes of all chemical changes?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73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48556"/>
            <a:ext cx="8574087" cy="464255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97" i="1" dirty="0" smtClean="0"/>
              <a:t>Write the skeleton equation and list reactants and products: </a:t>
            </a:r>
            <a:r>
              <a:rPr lang="en-US" sz="3097" dirty="0" smtClean="0"/>
              <a:t>(2 min)</a:t>
            </a:r>
          </a:p>
          <a:p>
            <a:pPr marL="514350" indent="-514350">
              <a:buAutoNum type="arabicPeriod"/>
            </a:pPr>
            <a:r>
              <a:rPr lang="en-US" sz="3097" dirty="0" smtClean="0"/>
              <a:t>Flour (symbol: F) , sugar (symbol: S) , and eggs (symbol: E)  react to yield a birthday cake (symbol: BC).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49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Flour (symbol: F) , sugar (symbol: S) , and eggs (symbol: E)  react to yield a birthday cake (symbol: BC).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rgbClr val="FF0000"/>
                </a:solidFill>
                <a:latin typeface="Georgia (Body)"/>
                <a:cs typeface="Georgia (Body)"/>
              </a:rPr>
              <a:t>			F + S + E </a:t>
            </a:r>
            <a:r>
              <a:rPr lang="en-US" sz="3200" dirty="0" err="1" smtClean="0">
                <a:solidFill>
                  <a:srgbClr val="FF0000"/>
                </a:solidFill>
                <a:latin typeface="Georgia (Body)"/>
                <a:cs typeface="Georgia (Body)"/>
                <a:sym typeface="Wingdings"/>
              </a:rPr>
              <a:t></a:t>
            </a:r>
            <a:r>
              <a:rPr lang="en-US" sz="3200" dirty="0" smtClean="0">
                <a:solidFill>
                  <a:srgbClr val="FF0000"/>
                </a:solidFill>
                <a:latin typeface="Georgia (Body)"/>
                <a:cs typeface="Georgia (Body)"/>
                <a:sym typeface="Wingdings"/>
              </a:rPr>
              <a:t> BC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chemeClr val="tx2"/>
                </a:solidFill>
                <a:latin typeface="Georgia (Body)"/>
                <a:cs typeface="Georgia (Body)"/>
                <a:sym typeface="Wingdings"/>
              </a:rPr>
              <a:t>Reactants: Flour, sugar, and eggs</a:t>
            </a:r>
          </a:p>
          <a:p>
            <a:pPr marL="514350" indent="-514350">
              <a:buNone/>
            </a:pPr>
            <a:r>
              <a:rPr lang="en-US" sz="3200" dirty="0" smtClean="0">
                <a:solidFill>
                  <a:schemeClr val="tx2"/>
                </a:solidFill>
                <a:latin typeface="Georgia (Body)"/>
                <a:cs typeface="Georgia (Body)"/>
                <a:sym typeface="Wingdings"/>
              </a:rPr>
              <a:t>Products: Birthday Cake</a:t>
            </a:r>
            <a:endParaRPr lang="en-US" sz="3200" dirty="0" smtClean="0">
              <a:solidFill>
                <a:schemeClr val="tx2"/>
              </a:solidFill>
              <a:latin typeface="Georgia (Body)"/>
              <a:cs typeface="Georgia (Body)"/>
            </a:endParaRPr>
          </a:p>
        </p:txBody>
      </p:sp>
    </p:spTree>
    <p:extLst>
      <p:ext uri="{BB962C8B-B14F-4D97-AF65-F5344CB8AC3E}">
        <p14:creationId xmlns:p14="http://schemas.microsoft.com/office/powerpoint/2010/main" val="398900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i="1" dirty="0" smtClean="0"/>
              <a:t>Write the skeleton equation and list reactants/products</a:t>
            </a:r>
            <a:r>
              <a:rPr lang="en-US" sz="2800" dirty="0" smtClean="0"/>
              <a:t>: (2 min)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2.  Hydrogen (H) gas reacts with bromine (Br) gas to yield gaseous hydrogen bromide. (</a:t>
            </a:r>
            <a:r>
              <a:rPr lang="en-US" sz="2800" dirty="0" err="1" smtClean="0"/>
              <a:t>HBr</a:t>
            </a:r>
            <a:r>
              <a:rPr lang="en-US" sz="2800" dirty="0" smtClean="0"/>
              <a:t>)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2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2. Hydrogen (H) gas reacts with bromine (Br) gas to yield gaseous hydrogen bromide. (</a:t>
            </a:r>
            <a:r>
              <a:rPr lang="en-US" sz="2800" dirty="0" err="1" smtClean="0"/>
              <a:t>HBr</a:t>
            </a:r>
            <a:r>
              <a:rPr lang="en-US" sz="2800" dirty="0" smtClean="0"/>
              <a:t>)</a:t>
            </a:r>
            <a:endParaRPr lang="en-US" sz="24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H + Br </a:t>
            </a:r>
            <a:r>
              <a:rPr lang="en-US" sz="44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sym typeface="Wingdings"/>
              </a:rPr>
              <a:t>HBr</a:t>
            </a:r>
            <a:endParaRPr lang="en-US" sz="4400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tx2"/>
                </a:solidFill>
                <a:sym typeface="Wingdings"/>
              </a:rPr>
              <a:t>Reactants: H &amp; Br</a:t>
            </a:r>
          </a:p>
          <a:p>
            <a:pPr>
              <a:buNone/>
            </a:pPr>
            <a:r>
              <a:rPr lang="en-US" sz="4400" dirty="0" smtClean="0">
                <a:solidFill>
                  <a:schemeClr val="tx2"/>
                </a:solidFill>
                <a:sym typeface="Wingdings"/>
              </a:rPr>
              <a:t>Products: Br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41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i="1" dirty="0" smtClean="0"/>
              <a:t>Write the skeleton equation and list reactants/products</a:t>
            </a:r>
            <a:r>
              <a:rPr lang="en-US" sz="2800" dirty="0" smtClean="0"/>
              <a:t>: (2 min)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3. Gaseous carbon monoxide (CO) reacts with oxygen (O) gas to produce carbon dioxide (CO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gas.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0608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3. Gaseous carbon monoxide (CO) reacts with oxygen (O) gas to produce carbon dioxide (CO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gas.</a:t>
            </a: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		CO + O </a:t>
            </a:r>
            <a:r>
              <a:rPr lang="en-US" sz="32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 CO</a:t>
            </a:r>
            <a:r>
              <a:rPr lang="en-US" sz="3200" baseline="-25000" dirty="0" smtClean="0">
                <a:solidFill>
                  <a:srgbClr val="FF0000"/>
                </a:solidFill>
                <a:sym typeface="Wingdings"/>
              </a:rPr>
              <a:t>2</a:t>
            </a:r>
            <a:endParaRPr lang="en-US" sz="3200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sym typeface="Wingdings"/>
              </a:rPr>
              <a:t>Reactants: CO &amp; O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sym typeface="Wingdings"/>
              </a:rPr>
              <a:t>Products: CO</a:t>
            </a:r>
            <a:r>
              <a:rPr lang="en-US" sz="3200" baseline="-25000" dirty="0" smtClean="0">
                <a:solidFill>
                  <a:schemeClr val="tx2"/>
                </a:solidFill>
                <a:sym typeface="Wingdings"/>
              </a:rPr>
              <a:t>2</a:t>
            </a:r>
            <a:endParaRPr lang="en-US" sz="3200" dirty="0" smtClean="0">
              <a:solidFill>
                <a:schemeClr val="tx2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11239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passage that explains chemical equations</a:t>
            </a:r>
          </a:p>
          <a:p>
            <a:r>
              <a:rPr lang="en-US" dirty="0" smtClean="0"/>
              <a:t>Answer the practice problems below.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1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 smtClean="0"/>
          </a:p>
          <a:p>
            <a:r>
              <a:rPr lang="en-US" dirty="0" smtClean="0"/>
              <a:t>Objective: Students will be able to use and chemical equation to determine the number or atoms on both sides of the equation.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5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 Math Equation. </a:t>
            </a:r>
          </a:p>
          <a:p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		5 + 6 = 11 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	11 = 11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2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R.A.P.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3366FF"/>
                </a:solidFill>
              </a:rPr>
              <a:t>R</a:t>
            </a:r>
            <a:r>
              <a:rPr lang="en-US" sz="4000" dirty="0" smtClean="0"/>
              <a:t>eactants. </a:t>
            </a:r>
            <a:r>
              <a:rPr lang="en-US" sz="4000" dirty="0" smtClean="0">
                <a:solidFill>
                  <a:srgbClr val="3366FF"/>
                </a:solidFill>
              </a:rPr>
              <a:t>A</a:t>
            </a:r>
            <a:r>
              <a:rPr lang="en-US" sz="4000" dirty="0" smtClean="0"/>
              <a:t>rrow. </a:t>
            </a:r>
            <a:r>
              <a:rPr lang="en-US" sz="4000" dirty="0" smtClean="0">
                <a:solidFill>
                  <a:srgbClr val="3366FF"/>
                </a:solidFill>
              </a:rPr>
              <a:t>P</a:t>
            </a:r>
            <a:r>
              <a:rPr lang="en-US" sz="4000" dirty="0" smtClean="0"/>
              <a:t>roduct.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Reactants: Whatever the chemical reaction begin with</a:t>
            </a:r>
          </a:p>
          <a:p>
            <a:pPr marL="0" indent="0">
              <a:buNone/>
            </a:pPr>
            <a:r>
              <a:rPr lang="en-US" dirty="0" smtClean="0"/>
              <a:t>			“Yields” or “produces” </a:t>
            </a:r>
          </a:p>
          <a:p>
            <a:pPr marL="0" indent="0">
              <a:buNone/>
            </a:pPr>
            <a:r>
              <a:rPr lang="en-US" dirty="0" smtClean="0"/>
              <a:t>Product: Whatever is left when the chemical reaction is finished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48047" y="3905190"/>
            <a:ext cx="1878814" cy="434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Chemical Equations</a:t>
            </a:r>
          </a:p>
        </p:txBody>
      </p:sp>
      <p:sp>
        <p:nvSpPr>
          <p:cNvPr id="2580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charset="2"/>
              <a:buNone/>
            </a:pPr>
            <a:r>
              <a:rPr lang="en-US" sz="4100" b="1" i="1" dirty="0">
                <a:solidFill>
                  <a:srgbClr val="528A02"/>
                </a:solidFill>
              </a:rPr>
              <a:t>Reactants </a:t>
            </a:r>
            <a:r>
              <a:rPr lang="en-US" sz="4100" b="1" i="1" dirty="0" err="1">
                <a:solidFill>
                  <a:srgbClr val="528A02"/>
                </a:solidFill>
                <a:sym typeface="Wingdings" charset="2"/>
              </a:rPr>
              <a:t></a:t>
            </a:r>
            <a:r>
              <a:rPr lang="en-US" sz="4100" b="1" i="1" dirty="0">
                <a:solidFill>
                  <a:srgbClr val="528A02"/>
                </a:solidFill>
                <a:sym typeface="Wingdings" charset="2"/>
              </a:rPr>
              <a:t> </a:t>
            </a:r>
            <a:r>
              <a:rPr lang="en-US" sz="4100" b="1" i="1" dirty="0">
                <a:solidFill>
                  <a:srgbClr val="528A02"/>
                </a:solidFill>
              </a:rPr>
              <a:t>Products</a:t>
            </a:r>
          </a:p>
          <a:p>
            <a:pPr algn="ctr">
              <a:buFont typeface="Wingdings" charset="2"/>
              <a:buNone/>
            </a:pPr>
            <a:r>
              <a:rPr lang="en-US" sz="4100" b="1" i="1" dirty="0"/>
              <a:t>C</a:t>
            </a:r>
            <a:r>
              <a:rPr lang="en-US" sz="4100" b="1" i="1" baseline="-25000" dirty="0"/>
              <a:t>3</a:t>
            </a:r>
            <a:r>
              <a:rPr lang="en-US" sz="4100" b="1" i="1" dirty="0"/>
              <a:t>H</a:t>
            </a:r>
            <a:r>
              <a:rPr lang="en-US" sz="4100" b="1" i="1" baseline="-25000" dirty="0"/>
              <a:t>8</a:t>
            </a:r>
            <a:r>
              <a:rPr lang="en-US" sz="4100" b="1" i="1" dirty="0"/>
              <a:t> + 5 O</a:t>
            </a:r>
            <a:r>
              <a:rPr lang="en-US" sz="4100" b="1" i="1" baseline="-25000" dirty="0"/>
              <a:t>2</a:t>
            </a:r>
            <a:r>
              <a:rPr lang="en-US" sz="4100" b="1" i="1" dirty="0"/>
              <a:t> </a:t>
            </a:r>
            <a:r>
              <a:rPr lang="en-US" sz="4100" b="1" i="1" dirty="0" err="1">
                <a:sym typeface="Wingdings" charset="2"/>
              </a:rPr>
              <a:t></a:t>
            </a:r>
            <a:r>
              <a:rPr lang="en-US" sz="4100" b="1" i="1" dirty="0">
                <a:sym typeface="Wingdings" charset="2"/>
              </a:rPr>
              <a:t> </a:t>
            </a:r>
            <a:r>
              <a:rPr lang="en-US" sz="4100" b="1" i="1" dirty="0"/>
              <a:t>3 CO</a:t>
            </a:r>
            <a:r>
              <a:rPr lang="en-US" sz="4100" b="1" i="1" baseline="-25000" dirty="0"/>
              <a:t>2</a:t>
            </a:r>
            <a:r>
              <a:rPr lang="en-US" sz="4100" b="1" i="1" dirty="0"/>
              <a:t> + 4 H</a:t>
            </a:r>
            <a:r>
              <a:rPr lang="en-US" sz="4100" b="1" i="1" baseline="-25000" dirty="0"/>
              <a:t>2</a:t>
            </a:r>
            <a:r>
              <a:rPr lang="en-US" sz="4100" b="1" i="1" dirty="0"/>
              <a:t>0</a:t>
            </a:r>
          </a:p>
          <a:p>
            <a:pPr algn="ctr">
              <a:buFont typeface="Wingdings" charset="2"/>
              <a:buNone/>
            </a:pPr>
            <a:endParaRPr lang="en-US" sz="4100" dirty="0">
              <a:solidFill>
                <a:srgbClr val="FF0000"/>
              </a:solidFill>
            </a:endParaRPr>
          </a:p>
          <a:p>
            <a:pPr algn="ctr">
              <a:buFont typeface="Wingdings" charset="2"/>
              <a:buNone/>
            </a:pPr>
            <a:endParaRPr lang="en-US" sz="4100" dirty="0"/>
          </a:p>
          <a:p>
            <a:pPr algn="ctr">
              <a:buFont typeface="Wingdings" charset="2"/>
              <a:buNone/>
            </a:pPr>
            <a:endParaRPr lang="en-US" dirty="0"/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5691386" y="3636100"/>
            <a:ext cx="34526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When you see “</a:t>
            </a:r>
            <a:r>
              <a:rPr lang="en-US" sz="4000" b="1" dirty="0">
                <a:solidFill>
                  <a:srgbClr val="528A02"/>
                </a:solidFill>
              </a:rPr>
              <a:t>yields</a:t>
            </a:r>
            <a:r>
              <a:rPr lang="en-US" sz="3200" b="1" dirty="0">
                <a:solidFill>
                  <a:srgbClr val="0000FF"/>
                </a:solidFill>
              </a:rPr>
              <a:t>” or “produces” or “forms,” use an arrow (</a:t>
            </a:r>
            <a:r>
              <a:rPr lang="en-US" sz="3200" b="1" dirty="0" err="1">
                <a:solidFill>
                  <a:srgbClr val="528A02"/>
                </a:solidFill>
                <a:sym typeface="Wingdings" charset="2"/>
              </a:rPr>
              <a:t></a:t>
            </a:r>
            <a:r>
              <a:rPr lang="en-US" sz="3200" b="1" dirty="0">
                <a:solidFill>
                  <a:srgbClr val="0000FF"/>
                </a:solidFill>
                <a:sym typeface="Wingdings" charset="2"/>
              </a:rPr>
              <a:t>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 flipV="1">
            <a:off x="1981200" y="3636100"/>
            <a:ext cx="1447800" cy="7073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304800" y="4191000"/>
            <a:ext cx="3124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When you see “</a:t>
            </a:r>
            <a:r>
              <a:rPr lang="en-US" sz="4000" b="1" dirty="0">
                <a:solidFill>
                  <a:srgbClr val="528A02"/>
                </a:solidFill>
              </a:rPr>
              <a:t>reacts with</a:t>
            </a:r>
            <a:r>
              <a:rPr lang="en-US" sz="3200" b="1" dirty="0">
                <a:solidFill>
                  <a:srgbClr val="0000FF"/>
                </a:solidFill>
              </a:rPr>
              <a:t>” or “and,” use a plus sign (+)</a:t>
            </a:r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 flipH="1" flipV="1">
            <a:off x="5329425" y="3788500"/>
            <a:ext cx="770092" cy="5549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8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8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58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58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/>
      <p:bldP spid="258053" grpId="0" animBg="1"/>
      <p:bldP spid="258054" grpId="0"/>
      <p:bldP spid="2580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</a:t>
            </a:r>
            <a:r>
              <a:rPr lang="en-US" sz="4000" dirty="0" smtClean="0"/>
              <a:t> </a:t>
            </a:r>
            <a:r>
              <a:rPr lang="en-US" sz="4000" dirty="0"/>
              <a:t>Types of Chemical Equations</a:t>
            </a:r>
          </a:p>
        </p:txBody>
      </p:sp>
      <p:pic>
        <p:nvPicPr>
          <p:cNvPr id="2560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9875"/>
            <a:ext cx="30956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04" name="AutoShape 4"/>
          <p:cNvSpPr>
            <a:spLocks noChangeArrowheads="1"/>
          </p:cNvSpPr>
          <p:nvPr/>
        </p:nvSpPr>
        <p:spPr bwMode="auto">
          <a:xfrm>
            <a:off x="2362200" y="1598222"/>
            <a:ext cx="6553200" cy="3905111"/>
          </a:xfrm>
          <a:prstGeom prst="wedgeRoundRectCallout">
            <a:avLst>
              <a:gd name="adj1" fmla="val -56806"/>
              <a:gd name="adj2" fmla="val 2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/>
            <a:r>
              <a:rPr lang="en-US" sz="3600" dirty="0"/>
              <a:t>There are</a:t>
            </a:r>
            <a:r>
              <a:rPr lang="en-US" sz="3600" dirty="0" smtClean="0"/>
              <a:t> 2 </a:t>
            </a:r>
            <a:r>
              <a:rPr lang="en-US" sz="3600" dirty="0"/>
              <a:t>ways to write chemical equations:</a:t>
            </a:r>
          </a:p>
          <a:p>
            <a:pPr marL="342900" indent="-342900">
              <a:buFontTx/>
              <a:buAutoNum type="arabicPeriod"/>
            </a:pPr>
            <a:r>
              <a:rPr lang="en-US" sz="4400" dirty="0"/>
              <a:t> </a:t>
            </a:r>
            <a:r>
              <a:rPr lang="en-US" sz="4400" b="1" dirty="0">
                <a:solidFill>
                  <a:srgbClr val="528A02"/>
                </a:solidFill>
              </a:rPr>
              <a:t>Word</a:t>
            </a:r>
            <a:r>
              <a:rPr lang="en-US" sz="4400" dirty="0"/>
              <a:t> Equations</a:t>
            </a:r>
          </a:p>
          <a:p>
            <a:pPr marL="342900" indent="-342900">
              <a:buFontTx/>
              <a:buAutoNum type="arabicPeriod"/>
            </a:pPr>
            <a:r>
              <a:rPr lang="en-US" sz="4400" dirty="0"/>
              <a:t> </a:t>
            </a:r>
            <a:r>
              <a:rPr lang="en-US" sz="4400" b="1" dirty="0">
                <a:solidFill>
                  <a:srgbClr val="528A02"/>
                </a:solidFill>
              </a:rPr>
              <a:t>Skeleton</a:t>
            </a:r>
            <a:r>
              <a:rPr lang="en-US" sz="4400" dirty="0"/>
              <a:t> </a:t>
            </a:r>
            <a:r>
              <a:rPr lang="en-US" sz="4400" dirty="0" smtClean="0"/>
              <a:t>Equations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4462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Equations</a:t>
            </a:r>
          </a:p>
        </p:txBody>
      </p:sp>
      <p:sp>
        <p:nvSpPr>
          <p:cNvPr id="259075" name="Rectangle 3"/>
          <p:cNvSpPr>
            <a:spLocks noGrp="1"/>
          </p:cNvSpPr>
          <p:nvPr>
            <p:ph idx="1"/>
          </p:nvPr>
        </p:nvSpPr>
        <p:spPr>
          <a:xfrm>
            <a:off x="304800" y="1600200"/>
            <a:ext cx="8531225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None/>
            </a:pPr>
            <a:r>
              <a:rPr lang="en-US" sz="4100" b="1" dirty="0" smtClean="0"/>
              <a:t>Word </a:t>
            </a:r>
            <a:r>
              <a:rPr lang="en-US" sz="4100" b="1" dirty="0"/>
              <a:t>equations use </a:t>
            </a:r>
            <a:r>
              <a:rPr lang="en-US" sz="4100" b="1" u="sng" dirty="0">
                <a:solidFill>
                  <a:srgbClr val="528A02"/>
                </a:solidFill>
              </a:rPr>
              <a:t>WORDS</a:t>
            </a:r>
            <a:r>
              <a:rPr lang="en-US" sz="4100" b="1" dirty="0"/>
              <a:t> to show chemical reactions.</a:t>
            </a:r>
          </a:p>
          <a:p>
            <a:pPr algn="ctr">
              <a:buFont typeface="Wingdings" charset="2"/>
              <a:buNone/>
            </a:pPr>
            <a:r>
              <a:rPr lang="en-US" sz="4900" b="1" dirty="0">
                <a:solidFill>
                  <a:srgbClr val="003399"/>
                </a:solidFill>
              </a:rPr>
              <a:t>Solid </a:t>
            </a:r>
            <a:r>
              <a:rPr lang="en-US" sz="4900" b="1" dirty="0" smtClean="0">
                <a:solidFill>
                  <a:srgbClr val="003399"/>
                </a:solidFill>
              </a:rPr>
              <a:t>iron and chlorine </a:t>
            </a:r>
            <a:r>
              <a:rPr lang="en-US" sz="4900" b="1" dirty="0">
                <a:solidFill>
                  <a:srgbClr val="003399"/>
                </a:solidFill>
              </a:rPr>
              <a:t>gas </a:t>
            </a:r>
            <a:r>
              <a:rPr lang="en-US" sz="4900" b="1" dirty="0">
                <a:solidFill>
                  <a:srgbClr val="528A02"/>
                </a:solidFill>
              </a:rPr>
              <a:t>react</a:t>
            </a:r>
            <a:r>
              <a:rPr lang="en-US" sz="4900" b="1" dirty="0">
                <a:solidFill>
                  <a:srgbClr val="003399"/>
                </a:solidFill>
              </a:rPr>
              <a:t> </a:t>
            </a:r>
            <a:r>
              <a:rPr lang="en-US" sz="4900" b="1" dirty="0">
                <a:solidFill>
                  <a:srgbClr val="528A02"/>
                </a:solidFill>
              </a:rPr>
              <a:t>to</a:t>
            </a:r>
            <a:r>
              <a:rPr lang="en-US" sz="4900" b="1" dirty="0" smtClean="0">
                <a:solidFill>
                  <a:srgbClr val="528A02"/>
                </a:solidFill>
              </a:rPr>
              <a:t> yield/form </a:t>
            </a:r>
            <a:r>
              <a:rPr lang="en-US" sz="4900" b="1" dirty="0">
                <a:solidFill>
                  <a:srgbClr val="003399"/>
                </a:solidFill>
              </a:rPr>
              <a:t>solid </a:t>
            </a:r>
            <a:r>
              <a:rPr lang="en-US" sz="4900" b="1" dirty="0" err="1">
                <a:solidFill>
                  <a:srgbClr val="003399"/>
                </a:solidFill>
              </a:rPr>
              <a:t>iron(III</a:t>
            </a:r>
            <a:r>
              <a:rPr lang="en-US" sz="4900" b="1" dirty="0">
                <a:solidFill>
                  <a:srgbClr val="003399"/>
                </a:solidFill>
              </a:rPr>
              <a:t>) chloride</a:t>
            </a:r>
          </a:p>
          <a:p>
            <a:r>
              <a:rPr lang="en-US" sz="4100" dirty="0"/>
              <a:t>It’s like a short “chemical sentence” describing a chemical reaction!</a:t>
            </a:r>
          </a:p>
          <a:p>
            <a:pPr>
              <a:buFont typeface="Wingdings" charset="2"/>
              <a:buNone/>
            </a:pP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42244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/>
          </p:cNvSpPr>
          <p:nvPr>
            <p:ph type="title"/>
          </p:nvPr>
        </p:nvSpPr>
        <p:spPr>
          <a:xfrm>
            <a:off x="533400" y="414299"/>
            <a:ext cx="8229600" cy="1143000"/>
          </a:xfrm>
        </p:spPr>
        <p:txBody>
          <a:bodyPr/>
          <a:lstStyle/>
          <a:p>
            <a:r>
              <a:rPr lang="en-US" dirty="0"/>
              <a:t>Skeleton Equations</a:t>
            </a:r>
          </a:p>
        </p:txBody>
      </p:sp>
      <p:sp>
        <p:nvSpPr>
          <p:cNvPr id="260099" name="Rectangle 3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334000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4500" b="1" dirty="0" smtClean="0"/>
              <a:t>Skeleton </a:t>
            </a:r>
            <a:r>
              <a:rPr lang="en-US" sz="4500" b="1" dirty="0"/>
              <a:t>equations use </a:t>
            </a:r>
            <a:r>
              <a:rPr lang="en-US" sz="4500" b="1" u="sng" dirty="0">
                <a:solidFill>
                  <a:srgbClr val="528A02"/>
                </a:solidFill>
              </a:rPr>
              <a:t>CHEMICAL </a:t>
            </a:r>
            <a:r>
              <a:rPr lang="en-US" sz="4500" b="1" u="sng" dirty="0" smtClean="0">
                <a:solidFill>
                  <a:srgbClr val="528A02"/>
                </a:solidFill>
              </a:rPr>
              <a:t>FORMULAS and SYMBOLS</a:t>
            </a:r>
            <a:r>
              <a:rPr lang="en-US" sz="4500" b="1" dirty="0" smtClean="0">
                <a:solidFill>
                  <a:srgbClr val="528A02"/>
                </a:solidFill>
              </a:rPr>
              <a:t> </a:t>
            </a:r>
            <a:r>
              <a:rPr lang="en-US" sz="4500" b="1" dirty="0"/>
              <a:t>rather than words to identify products and reactants</a:t>
            </a:r>
            <a:r>
              <a:rPr lang="en-US" sz="4500" b="1" dirty="0" smtClean="0"/>
              <a:t>.</a:t>
            </a:r>
          </a:p>
          <a:p>
            <a:pPr>
              <a:buFont typeface="Wingdings" charset="2"/>
              <a:buNone/>
            </a:pPr>
            <a:r>
              <a:rPr lang="en-US" sz="4500" b="1" dirty="0" smtClean="0"/>
              <a:t>		</a:t>
            </a:r>
            <a:r>
              <a:rPr lang="en-US" sz="4500" i="1" dirty="0" smtClean="0"/>
              <a:t>Ex: 2H</a:t>
            </a:r>
            <a:r>
              <a:rPr lang="en-US" sz="4500" i="1" baseline="-25000" dirty="0" smtClean="0"/>
              <a:t>2</a:t>
            </a:r>
            <a:r>
              <a:rPr lang="en-US" sz="4500" i="1" dirty="0" smtClean="0"/>
              <a:t> + 0</a:t>
            </a:r>
            <a:r>
              <a:rPr lang="en-US" sz="4500" i="1" baseline="-25000" dirty="0" smtClean="0"/>
              <a:t>2</a:t>
            </a:r>
            <a:r>
              <a:rPr lang="en-US" sz="4500" i="1" dirty="0" smtClean="0"/>
              <a:t> </a:t>
            </a:r>
            <a:r>
              <a:rPr lang="en-US" sz="4500" i="1" dirty="0" err="1" smtClean="0">
                <a:sym typeface="Wingdings"/>
              </a:rPr>
              <a:t></a:t>
            </a:r>
            <a:r>
              <a:rPr lang="en-US" sz="4500" i="1" dirty="0" smtClean="0">
                <a:sym typeface="Wingdings"/>
              </a:rPr>
              <a:t> 2H</a:t>
            </a:r>
            <a:r>
              <a:rPr lang="en-US" sz="4500" i="1" baseline="-25000" dirty="0" smtClean="0">
                <a:sym typeface="Wingdings"/>
              </a:rPr>
              <a:t>2</a:t>
            </a:r>
            <a:r>
              <a:rPr lang="en-US" sz="4500" i="1" dirty="0" smtClean="0">
                <a:sym typeface="Wingdings"/>
              </a:rPr>
              <a:t>O</a:t>
            </a:r>
            <a:endParaRPr lang="en-US" sz="4500" i="1" dirty="0" smtClean="0"/>
          </a:p>
          <a:p>
            <a:pPr>
              <a:buFont typeface="Wingdings" charset="2"/>
              <a:buNone/>
            </a:pPr>
            <a:r>
              <a:rPr lang="en-US" sz="4500" b="1" dirty="0" smtClean="0"/>
              <a:t>What is a chemical formula??!</a:t>
            </a:r>
          </a:p>
          <a:p>
            <a:endParaRPr lang="en-US" sz="3300" b="1" u="sng" dirty="0"/>
          </a:p>
        </p:txBody>
      </p:sp>
    </p:spTree>
    <p:extLst>
      <p:ext uri="{BB962C8B-B14F-4D97-AF65-F5344CB8AC3E}">
        <p14:creationId xmlns:p14="http://schemas.microsoft.com/office/powerpoint/2010/main" val="353397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PRACTICE:</a:t>
            </a:r>
            <a:endParaRPr lang="en-US" dirty="0"/>
          </a:p>
        </p:txBody>
      </p:sp>
      <p:sp>
        <p:nvSpPr>
          <p:cNvPr id="264195" name="Rectangle 3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3700" dirty="0"/>
              <a:t>Write the skeleton equations for the following word </a:t>
            </a:r>
            <a:r>
              <a:rPr lang="en-US" sz="3700" dirty="0" smtClean="0"/>
              <a:t>equation.</a:t>
            </a:r>
          </a:p>
          <a:p>
            <a:pPr marL="742950" indent="-742950">
              <a:lnSpc>
                <a:spcPct val="9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3700" dirty="0" smtClean="0"/>
              <a:t>Then list the reactants and products.</a:t>
            </a:r>
          </a:p>
          <a:p>
            <a:pPr>
              <a:lnSpc>
                <a:spcPct val="90000"/>
              </a:lnSpc>
              <a:buNone/>
            </a:pPr>
            <a:r>
              <a:rPr lang="en-US" sz="3700" dirty="0" smtClean="0"/>
              <a:t>		</a:t>
            </a:r>
            <a:r>
              <a:rPr lang="en-US" sz="3700" i="1" dirty="0" smtClean="0"/>
              <a:t>Don’t be intimidated if you don’t know the compound names- you just have to know where to put the arrow!</a:t>
            </a:r>
          </a:p>
        </p:txBody>
      </p:sp>
    </p:spTree>
    <p:extLst>
      <p:ext uri="{BB962C8B-B14F-4D97-AF65-F5344CB8AC3E}">
        <p14:creationId xmlns:p14="http://schemas.microsoft.com/office/powerpoint/2010/main" val="330472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</TotalTime>
  <Words>471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Bellwork: 1/17/14</vt:lpstr>
      <vt:lpstr>Agenda  </vt:lpstr>
      <vt:lpstr>Chemical Equations</vt:lpstr>
      <vt:lpstr>R.A.P. </vt:lpstr>
      <vt:lpstr>Parts of Chemical Equations</vt:lpstr>
      <vt:lpstr>2 Types of Chemical Equations</vt:lpstr>
      <vt:lpstr>Word Equations</vt:lpstr>
      <vt:lpstr>Skeleton Equations</vt:lpstr>
      <vt:lpstr>GUIDED PRACTICE:</vt:lpstr>
      <vt:lpstr>Guided Practice</vt:lpstr>
      <vt:lpstr>PowerPoint Presentation</vt:lpstr>
      <vt:lpstr>Guided Practice:</vt:lpstr>
      <vt:lpstr>PowerPoint Presentation</vt:lpstr>
      <vt:lpstr>Guided Practice</vt:lpstr>
      <vt:lpstr>PowerPoint Presentation</vt:lpstr>
      <vt:lpstr>Independent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1/17/14</dc:title>
  <dc:creator>Joanne Kim</dc:creator>
  <cp:lastModifiedBy>Joanne Kim</cp:lastModifiedBy>
  <cp:revision>1</cp:revision>
  <dcterms:created xsi:type="dcterms:W3CDTF">2014-01-06T04:41:15Z</dcterms:created>
  <dcterms:modified xsi:type="dcterms:W3CDTF">2014-01-06T04:42:47Z</dcterms:modified>
</cp:coreProperties>
</file>