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4" r:id="rId1"/>
  </p:sldMasterIdLst>
  <p:notesMasterIdLst>
    <p:notesMasterId r:id="rId15"/>
  </p:notesMasterIdLst>
  <p:sldIdLst>
    <p:sldId id="464" r:id="rId2"/>
    <p:sldId id="697" r:id="rId3"/>
    <p:sldId id="658" r:id="rId4"/>
    <p:sldId id="690" r:id="rId5"/>
    <p:sldId id="699" r:id="rId6"/>
    <p:sldId id="659" r:id="rId7"/>
    <p:sldId id="670" r:id="rId8"/>
    <p:sldId id="671" r:id="rId9"/>
    <p:sldId id="674" r:id="rId10"/>
    <p:sldId id="679" r:id="rId11"/>
    <p:sldId id="680" r:id="rId12"/>
    <p:sldId id="681" r:id="rId13"/>
    <p:sldId id="69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4664" autoAdjust="0"/>
  </p:normalViewPr>
  <p:slideViewPr>
    <p:cSldViewPr snapToGrid="0" snapToObjects="1">
      <p:cViewPr varScale="1">
        <p:scale>
          <a:sx n="51" d="100"/>
          <a:sy n="51" d="100"/>
        </p:scale>
        <p:origin x="-53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5FF0E-EA4A-964A-8ACF-DF81C697685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67EFA-088A-A041-BC53-DE35FA12D0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32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67EFA-088A-A041-BC53-DE35FA12D00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Blue coral</a:t>
            </a:r>
            <a:r>
              <a:rPr lang="en-US" baseline="0" dirty="0" smtClean="0"/>
              <a:t> snake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CE028-D1F1-451A-8F30-2A36F5C68D4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AEA19B3-BC6D-4E56-93BC-B9B0EF1523FC}" type="datetime1">
              <a:rPr lang="en-US" smtClean="0"/>
              <a:pPr/>
              <a:t>2/26/2014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34C4-7EBA-8C46-B17E-67644830AFB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3024-B4AB-2448-A8D8-1DEC95A91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34C4-7EBA-8C46-B17E-67644830AFB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3024-B4AB-2448-A8D8-1DEC95A91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555696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34C4-7EBA-8C46-B17E-67644830AFB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3024-B4AB-2448-A8D8-1DEC95A91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1A2-9537-4F11-903A-9D7FEDBB449A}" type="datetime1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34C4-7EBA-8C46-B17E-67644830AFB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3024-B4AB-2448-A8D8-1DEC95A91F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34C4-7EBA-8C46-B17E-67644830AFB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3024-B4AB-2448-A8D8-1DEC95A91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34C4-7EBA-8C46-B17E-67644830AFB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3024-B4AB-2448-A8D8-1DEC95A91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34C4-7EBA-8C46-B17E-67644830AFB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3024-B4AB-2448-A8D8-1DEC95A91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34C4-7EBA-8C46-B17E-67644830AFB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34C4-7EBA-8C46-B17E-67644830AFB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3024-B4AB-2448-A8D8-1DEC95A91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73034C4-7EBA-8C46-B17E-67644830AFB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3573024-B4AB-2448-A8D8-1DEC95A91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7" r:id="rId12"/>
    <p:sldLayoutId id="2147483988" r:id="rId13"/>
    <p:sldLayoutId id="2147483991" r:id="rId14"/>
  </p:sldLayoutIdLst>
  <p:transition spd="slow">
    <p:push dir="u"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444" y="-8526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Bellwork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031983"/>
            <a:ext cx="8842248" cy="4857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sym typeface="Wingdings"/>
              </a:rPr>
              <a:t>Please walk in SILENTLY. Stop by the PICK UP table. Get started on your bell work. </a:t>
            </a:r>
          </a:p>
          <a:p>
            <a:pPr marL="514350" indent="-514350">
              <a:buAutoNum type="arabicParenR"/>
            </a:pPr>
            <a:r>
              <a:rPr lang="en-US" dirty="0" smtClean="0">
                <a:solidFill>
                  <a:srgbClr val="000000"/>
                </a:solidFill>
                <a:sym typeface="Wingdings"/>
              </a:rPr>
              <a:t>Describe Aristotle’s method of classification.</a:t>
            </a:r>
          </a:p>
          <a:p>
            <a:pPr marL="514350" indent="-514350">
              <a:buAutoNum type="arabicParenR"/>
            </a:pPr>
            <a:r>
              <a:rPr lang="en-US" dirty="0" smtClean="0">
                <a:solidFill>
                  <a:srgbClr val="000000"/>
                </a:solidFill>
                <a:sym typeface="Wingdings"/>
              </a:rPr>
              <a:t>Describe </a:t>
            </a:r>
            <a:r>
              <a:rPr lang="en-US" dirty="0" err="1" smtClean="0">
                <a:solidFill>
                  <a:srgbClr val="000000"/>
                </a:solidFill>
                <a:sym typeface="Wingdings"/>
              </a:rPr>
              <a:t>Carolous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Wingdings"/>
              </a:rPr>
              <a:t>Linneaus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’ method of classification.</a:t>
            </a:r>
          </a:p>
          <a:p>
            <a:pPr marL="514350" indent="-514350">
              <a:buAutoNum type="arabicParenR"/>
            </a:pPr>
            <a:r>
              <a:rPr lang="en-US" dirty="0" smtClean="0">
                <a:solidFill>
                  <a:srgbClr val="000000"/>
                </a:solidFill>
                <a:sym typeface="Wingdings"/>
              </a:rPr>
              <a:t>What are the 7 levels of classification? </a:t>
            </a:r>
          </a:p>
          <a:p>
            <a:pPr marL="514350" indent="-514350">
              <a:buAutoNum type="arabicParenR"/>
            </a:pPr>
            <a:r>
              <a:rPr lang="en-US" dirty="0" smtClean="0">
                <a:solidFill>
                  <a:srgbClr val="000000"/>
                </a:solidFill>
                <a:sym typeface="Wingdings"/>
              </a:rPr>
              <a:t>Based on the diagram below, which is the oldest fossil?</a:t>
            </a:r>
          </a:p>
          <a:p>
            <a:pPr marL="514350" indent="-514350">
              <a:buAutoNum type="arabicParenR"/>
            </a:pPr>
            <a:r>
              <a:rPr lang="en-US" dirty="0" smtClean="0">
                <a:solidFill>
                  <a:srgbClr val="000000"/>
                </a:solidFill>
                <a:sym typeface="Wingdings"/>
              </a:rPr>
              <a:t>Which is the youngest fossil?</a:t>
            </a:r>
          </a:p>
          <a:p>
            <a:pPr marL="514350" indent="-514350">
              <a:buAutoNum type="arabicParenR"/>
            </a:pPr>
            <a:endParaRPr lang="en-US" sz="2800" dirty="0" smtClean="0">
              <a:solidFill>
                <a:srgbClr val="000000"/>
              </a:solidFill>
              <a:sym typeface="Wingdings"/>
            </a:endParaRPr>
          </a:p>
          <a:p>
            <a:pPr marL="514350" indent="-514350">
              <a:buNone/>
            </a:pPr>
            <a:endParaRPr lang="en-US" sz="2800" dirty="0" smtClean="0">
              <a:solidFill>
                <a:srgbClr val="000000"/>
              </a:solidFill>
              <a:sym typeface="Wingdings"/>
            </a:endParaRPr>
          </a:p>
          <a:p>
            <a:pPr marL="514350" indent="-514350">
              <a:buNone/>
            </a:pPr>
            <a:endParaRPr lang="en-US" sz="2500" dirty="0" smtClean="0">
              <a:solidFill>
                <a:srgbClr val="000000"/>
              </a:solidFill>
              <a:sym typeface="Wingdings"/>
            </a:endParaRPr>
          </a:p>
          <a:p>
            <a:pPr marL="731520" lvl="1" indent="-457200">
              <a:buAutoNum type="arabicParenR"/>
            </a:pPr>
            <a:endParaRPr lang="en-US" sz="2500" dirty="0" smtClean="0">
              <a:solidFill>
                <a:srgbClr val="000000"/>
              </a:solidFill>
              <a:sym typeface="Wingdings"/>
            </a:endParaRPr>
          </a:p>
          <a:p>
            <a:pPr marL="731520" lvl="1" indent="-457200">
              <a:buAutoNum type="arabicParenR"/>
            </a:pPr>
            <a:endParaRPr lang="en-US" sz="2500" dirty="0" smtClean="0">
              <a:solidFill>
                <a:srgbClr val="000000"/>
              </a:solidFill>
              <a:sym typeface="Wingdings"/>
            </a:endParaRPr>
          </a:p>
          <a:p>
            <a:pPr marL="731520" lvl="1" indent="-457200">
              <a:buAutoNum type="arabicParenR"/>
            </a:pPr>
            <a:endParaRPr lang="en-US" sz="2500" dirty="0" smtClean="0">
              <a:solidFill>
                <a:srgbClr val="000000"/>
              </a:solidFill>
              <a:sym typeface="Wingdings"/>
            </a:endParaRPr>
          </a:p>
          <a:p>
            <a:pPr marL="457200" indent="-457200">
              <a:buAutoNum type="arabicParenR"/>
            </a:pPr>
            <a:endParaRPr lang="en-US" sz="2000" dirty="0" smtClean="0">
              <a:sym typeface="Wingdings"/>
            </a:endParaRPr>
          </a:p>
          <a:p>
            <a:pPr marL="457200" indent="-457200">
              <a:buNone/>
            </a:pPr>
            <a:endParaRPr lang="en-US" sz="2500" dirty="0" smtClean="0">
              <a:sym typeface="Wingding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22774"/>
          <a:stretch/>
        </p:blipFill>
        <p:spPr>
          <a:xfrm>
            <a:off x="5801193" y="3641352"/>
            <a:ext cx="3342807" cy="3216648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Steps for Using Dichotomous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Always read </a:t>
            </a:r>
            <a:r>
              <a:rPr lang="en-US" b="1" dirty="0" smtClean="0">
                <a:solidFill>
                  <a:srgbClr val="FF0000"/>
                </a:solidFill>
              </a:rPr>
              <a:t>both</a:t>
            </a:r>
            <a:r>
              <a:rPr lang="en-US" b="1" dirty="0" smtClean="0"/>
              <a:t> </a:t>
            </a:r>
            <a:r>
              <a:rPr lang="en-US" dirty="0" smtClean="0"/>
              <a:t>choices.</a:t>
            </a:r>
          </a:p>
          <a:p>
            <a:r>
              <a:rPr lang="en-US" dirty="0" smtClean="0"/>
              <a:t>2. Be sure you </a:t>
            </a:r>
            <a:r>
              <a:rPr lang="en-US" dirty="0" smtClean="0">
                <a:solidFill>
                  <a:srgbClr val="FF0000"/>
                </a:solidFill>
              </a:rPr>
              <a:t>understand</a:t>
            </a:r>
            <a:r>
              <a:rPr lang="en-US" dirty="0" smtClean="0"/>
              <a:t> the meaning of the </a:t>
            </a:r>
            <a:r>
              <a:rPr lang="en-US" dirty="0" smtClean="0">
                <a:solidFill>
                  <a:srgbClr val="FF0000"/>
                </a:solidFill>
              </a:rPr>
              <a:t>terms</a:t>
            </a:r>
            <a:r>
              <a:rPr lang="en-US" dirty="0" smtClean="0"/>
              <a:t> involved.</a:t>
            </a:r>
          </a:p>
          <a:p>
            <a:r>
              <a:rPr lang="en-US" dirty="0" smtClean="0"/>
              <a:t>3. After you arrive at your conclusion, read the key in </a:t>
            </a:r>
            <a:r>
              <a:rPr lang="en-US" dirty="0" smtClean="0">
                <a:solidFill>
                  <a:srgbClr val="FF0000"/>
                </a:solidFill>
              </a:rPr>
              <a:t>reverse</a:t>
            </a:r>
            <a:r>
              <a:rPr lang="en-US" dirty="0" smtClean="0"/>
              <a:t> to make sure you have not made any mistakes.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457200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Example…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438400"/>
            <a:ext cx="3886200" cy="317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028" y="2362200"/>
            <a:ext cx="407773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52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One more example….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815" y="-300807"/>
            <a:ext cx="8047993" cy="517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84561" y="4813710"/>
            <a:ext cx="86385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Use the picture and the dichotomous key to answer the following question. What is the genus and species of this organism</a:t>
            </a:r>
            <a:r>
              <a:rPr lang="en-US" b="1" dirty="0" smtClean="0"/>
              <a:t>?</a:t>
            </a:r>
            <a:endParaRPr lang="en-US" dirty="0"/>
          </a:p>
          <a:p>
            <a:r>
              <a:rPr lang="en-US" dirty="0"/>
              <a:t>A. </a:t>
            </a:r>
            <a:r>
              <a:rPr lang="en-US" i="1" dirty="0" err="1"/>
              <a:t>Procyon</a:t>
            </a:r>
            <a:r>
              <a:rPr lang="en-US" i="1" dirty="0"/>
              <a:t> </a:t>
            </a:r>
            <a:r>
              <a:rPr lang="en-US" i="1" dirty="0" err="1"/>
              <a:t>lotor</a:t>
            </a:r>
            <a:endParaRPr lang="en-US" dirty="0"/>
          </a:p>
          <a:p>
            <a:r>
              <a:rPr lang="en-US" dirty="0"/>
              <a:t>B. </a:t>
            </a:r>
            <a:r>
              <a:rPr lang="en-US" i="1" dirty="0" err="1"/>
              <a:t>Scalopus</a:t>
            </a:r>
            <a:r>
              <a:rPr lang="en-US" i="1" dirty="0"/>
              <a:t> </a:t>
            </a:r>
            <a:r>
              <a:rPr lang="en-US" i="1" dirty="0" err="1"/>
              <a:t>aquaticus</a:t>
            </a:r>
            <a:endParaRPr lang="en-US" dirty="0"/>
          </a:p>
          <a:p>
            <a:r>
              <a:rPr lang="en-US" dirty="0"/>
              <a:t>C. </a:t>
            </a:r>
            <a:r>
              <a:rPr lang="en-US" i="1" dirty="0" err="1"/>
              <a:t>Didelphis</a:t>
            </a:r>
            <a:r>
              <a:rPr lang="en-US" i="1" dirty="0"/>
              <a:t> </a:t>
            </a:r>
            <a:r>
              <a:rPr lang="en-US" i="1" dirty="0" err="1"/>
              <a:t>marsupialis</a:t>
            </a:r>
            <a:endParaRPr lang="en-US" dirty="0"/>
          </a:p>
          <a:p>
            <a:r>
              <a:rPr lang="en-US" dirty="0"/>
              <a:t>D. </a:t>
            </a:r>
            <a:r>
              <a:rPr lang="en-US" i="1" dirty="0"/>
              <a:t>Castor </a:t>
            </a:r>
            <a:r>
              <a:rPr lang="en-US" i="1" dirty="0" err="1"/>
              <a:t>canadensis</a:t>
            </a:r>
            <a:endParaRPr lang="en-US" dirty="0"/>
          </a:p>
          <a:p>
            <a:r>
              <a:rPr lang="en-US" b="1" dirty="0">
                <a:solidFill>
                  <a:schemeClr val="bg1"/>
                </a:solidFill>
              </a:rPr>
              <a:t> 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2-13 at 2.59.51 PM.png"/>
          <p:cNvPicPr>
            <a:picLocks noChangeAspect="1"/>
          </p:cNvPicPr>
          <p:nvPr/>
        </p:nvPicPr>
        <p:blipFill rotWithShape="1">
          <a:blip r:embed="rId2"/>
          <a:srcRect r="33069"/>
          <a:stretch/>
        </p:blipFill>
        <p:spPr>
          <a:xfrm>
            <a:off x="50483" y="246013"/>
            <a:ext cx="6890855" cy="6411449"/>
          </a:xfrm>
          <a:prstGeom prst="rect">
            <a:avLst/>
          </a:prstGeom>
        </p:spPr>
      </p:pic>
      <p:pic>
        <p:nvPicPr>
          <p:cNvPr id="3" name="Picture 2" descr="Screen shot 2011-02-13 at 3.00.0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338" y="246013"/>
            <a:ext cx="2149100" cy="21286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338" y="2682203"/>
            <a:ext cx="2222635" cy="95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3562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614" y="2323652"/>
            <a:ext cx="7052195" cy="4177139"/>
          </a:xfrm>
        </p:spPr>
        <p:txBody>
          <a:bodyPr>
            <a:normAutofit/>
          </a:bodyPr>
          <a:lstStyle/>
          <a:p>
            <a:r>
              <a:rPr lang="en-US" dirty="0" smtClean="0"/>
              <a:t>Bell work </a:t>
            </a:r>
          </a:p>
          <a:p>
            <a:pPr lvl="1"/>
            <a:r>
              <a:rPr lang="en-US" dirty="0" smtClean="0"/>
              <a:t>Objective: SWBAT use a dichotomous key to classify organisms based on their </a:t>
            </a:r>
            <a:r>
              <a:rPr lang="en-US" dirty="0" smtClean="0"/>
              <a:t>morphology.</a:t>
            </a:r>
            <a:endParaRPr lang="en-US" dirty="0" smtClean="0"/>
          </a:p>
          <a:p>
            <a:r>
              <a:rPr lang="en-US" dirty="0" smtClean="0"/>
              <a:t>Notes</a:t>
            </a:r>
            <a:endParaRPr lang="en-US" dirty="0"/>
          </a:p>
          <a:p>
            <a:r>
              <a:rPr lang="en-US" dirty="0" smtClean="0"/>
              <a:t>Using the Dichotomous key to identify POKEMON! </a:t>
            </a:r>
          </a:p>
          <a:p>
            <a:r>
              <a:rPr lang="en-US" dirty="0" smtClean="0"/>
              <a:t>Try it on your own/ Homework </a:t>
            </a:r>
          </a:p>
        </p:txBody>
      </p:sp>
    </p:spTree>
    <p:extLst>
      <p:ext uri="{BB962C8B-B14F-4D97-AF65-F5344CB8AC3E}">
        <p14:creationId xmlns:p14="http://schemas.microsoft.com/office/powerpoint/2010/main" val="94842950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Review: What is Classification?</a:t>
            </a: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Classification: the </a:t>
            </a:r>
            <a:r>
              <a:rPr lang="en-US" dirty="0">
                <a:solidFill>
                  <a:srgbClr val="FF0000"/>
                </a:solidFill>
              </a:rPr>
              <a:t>arrangement</a:t>
            </a:r>
            <a:r>
              <a:rPr lang="en-US" dirty="0">
                <a:solidFill>
                  <a:srgbClr val="000000"/>
                </a:solidFill>
              </a:rPr>
              <a:t> of organisms into orderly groups based on their </a:t>
            </a:r>
            <a:r>
              <a:rPr lang="en-US" dirty="0" smtClean="0">
                <a:solidFill>
                  <a:srgbClr val="FF0000"/>
                </a:solidFill>
              </a:rPr>
              <a:t>similarities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Vocab Check!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____________</a:t>
            </a:r>
            <a:r>
              <a:rPr lang="en-US" dirty="0" smtClean="0">
                <a:solidFill>
                  <a:srgbClr val="000000"/>
                </a:solidFill>
              </a:rPr>
              <a:t> is the classification of living things 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is Classification?</a:t>
            </a: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Classification: the </a:t>
            </a:r>
            <a:r>
              <a:rPr lang="en-US" dirty="0">
                <a:solidFill>
                  <a:srgbClr val="FF0000"/>
                </a:solidFill>
              </a:rPr>
              <a:t>arrangement</a:t>
            </a:r>
            <a:r>
              <a:rPr lang="en-US" dirty="0">
                <a:solidFill>
                  <a:srgbClr val="000000"/>
                </a:solidFill>
              </a:rPr>
              <a:t> of organisms into orderly groups based on their </a:t>
            </a:r>
            <a:r>
              <a:rPr lang="en-US" dirty="0" smtClean="0">
                <a:solidFill>
                  <a:srgbClr val="FF0000"/>
                </a:solidFill>
              </a:rPr>
              <a:t>similarities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Taxonomy </a:t>
            </a:r>
            <a:r>
              <a:rPr lang="en-US" dirty="0" smtClean="0">
                <a:solidFill>
                  <a:srgbClr val="000000"/>
                </a:solidFill>
              </a:rPr>
              <a:t>is the classification of living things 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6356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Has this ever happened to you?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9210" y="2324100"/>
            <a:ext cx="37044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A: Hey, do you know Justin? </a:t>
            </a:r>
          </a:p>
          <a:p>
            <a:endParaRPr lang="en-US" dirty="0"/>
          </a:p>
          <a:p>
            <a:r>
              <a:rPr lang="en-US" dirty="0" smtClean="0"/>
              <a:t>B: Which Justin? </a:t>
            </a:r>
          </a:p>
          <a:p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: The singer</a:t>
            </a:r>
          </a:p>
          <a:p>
            <a:endParaRPr lang="en-US" dirty="0"/>
          </a:p>
          <a:p>
            <a:r>
              <a:rPr lang="en-US" dirty="0" smtClean="0"/>
              <a:t>B: I know! Which one? The one with the blue eyes or the one with the brown eyes? </a:t>
            </a:r>
          </a:p>
          <a:p>
            <a:endParaRPr lang="en-US" dirty="0"/>
          </a:p>
          <a:p>
            <a:r>
              <a:rPr lang="en-US" dirty="0" smtClean="0"/>
              <a:t>A: The one with blue eyes. </a:t>
            </a:r>
          </a:p>
          <a:p>
            <a:endParaRPr lang="en-US" dirty="0"/>
          </a:p>
          <a:p>
            <a:r>
              <a:rPr lang="en-US" dirty="0" smtClean="0"/>
              <a:t>B: Yeah, I know Justin Timberlake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22428" r="-22428"/>
          <a:stretch>
            <a:fillRect/>
          </a:stretch>
        </p:blipFill>
        <p:spPr>
          <a:xfrm>
            <a:off x="3220814" y="2324100"/>
            <a:ext cx="6777317" cy="3508977"/>
          </a:xfrm>
        </p:spPr>
      </p:pic>
    </p:spTree>
    <p:extLst>
      <p:ext uri="{BB962C8B-B14F-4D97-AF65-F5344CB8AC3E}">
        <p14:creationId xmlns:p14="http://schemas.microsoft.com/office/powerpoint/2010/main" val="2561536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Why Do Scientists Classify Organisms?</a:t>
            </a:r>
            <a:endParaRPr lang="en-US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To group species based on similarities and differences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To </a:t>
            </a:r>
            <a:r>
              <a:rPr lang="en-US" dirty="0">
                <a:solidFill>
                  <a:srgbClr val="000000"/>
                </a:solidFill>
              </a:rPr>
              <a:t>know the characteristics that exist for each species</a:t>
            </a:r>
          </a:p>
          <a:p>
            <a:r>
              <a:rPr lang="en-US" dirty="0">
                <a:solidFill>
                  <a:srgbClr val="000000"/>
                </a:solidFill>
              </a:rPr>
              <a:t>To see how organisms are </a:t>
            </a:r>
            <a:r>
              <a:rPr lang="en-US" dirty="0" smtClean="0">
                <a:solidFill>
                  <a:srgbClr val="000000"/>
                </a:solidFill>
              </a:rPr>
              <a:t>related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Dichotomous Key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dichotomous key is a tool that allows the user to determine the</a:t>
            </a:r>
            <a:r>
              <a:rPr lang="en-US" dirty="0" smtClean="0">
                <a:solidFill>
                  <a:srgbClr val="FF0000"/>
                </a:solidFill>
              </a:rPr>
              <a:t> identity </a:t>
            </a:r>
            <a:r>
              <a:rPr lang="en-US" dirty="0" smtClean="0"/>
              <a:t>of items in the natural world such as tress, wildflowers, mammals, reptiles, butterflies, etc.  Keys consist of a</a:t>
            </a:r>
            <a:r>
              <a:rPr lang="en-US" dirty="0" smtClean="0">
                <a:solidFill>
                  <a:srgbClr val="FF0000"/>
                </a:solidFill>
              </a:rPr>
              <a:t> series </a:t>
            </a:r>
            <a:r>
              <a:rPr lang="en-US" dirty="0" smtClean="0"/>
              <a:t>of choices that lead the user to the correct </a:t>
            </a:r>
            <a:r>
              <a:rPr lang="en-US" dirty="0" smtClean="0">
                <a:solidFill>
                  <a:srgbClr val="FF0000"/>
                </a:solidFill>
              </a:rPr>
              <a:t>name</a:t>
            </a:r>
            <a:r>
              <a:rPr lang="en-US" dirty="0" smtClean="0"/>
              <a:t> of the given item.</a:t>
            </a:r>
            <a:endParaRPr 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“Dichotomous”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“Dichotomous” means “divided into </a:t>
            </a:r>
            <a:r>
              <a:rPr lang="en-US" dirty="0" smtClean="0">
                <a:solidFill>
                  <a:srgbClr val="FF0000"/>
                </a:solidFill>
              </a:rPr>
              <a:t>two</a:t>
            </a:r>
            <a:r>
              <a:rPr lang="en-US" dirty="0" smtClean="0"/>
              <a:t> parts”</a:t>
            </a:r>
          </a:p>
          <a:p>
            <a:r>
              <a:rPr lang="en-US" dirty="0" smtClean="0"/>
              <a:t>Therefore, dichotomous keys always give</a:t>
            </a:r>
            <a:r>
              <a:rPr lang="en-US" dirty="0" smtClean="0">
                <a:solidFill>
                  <a:srgbClr val="FF0000"/>
                </a:solidFill>
              </a:rPr>
              <a:t> two </a:t>
            </a:r>
            <a:r>
              <a:rPr lang="en-US" dirty="0" smtClean="0"/>
              <a:t>choices in each </a:t>
            </a:r>
            <a:r>
              <a:rPr lang="en-US" dirty="0" smtClean="0">
                <a:solidFill>
                  <a:srgbClr val="FF0000"/>
                </a:solidFill>
              </a:rPr>
              <a:t>step.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would be a good question to ask to distinguish between these two felines? Remember, the question has to help me separate these two organisms!</a:t>
            </a:r>
          </a:p>
          <a:p>
            <a:endParaRPr lang="en-US" dirty="0"/>
          </a:p>
        </p:txBody>
      </p:sp>
      <p:pic>
        <p:nvPicPr>
          <p:cNvPr id="4" name="Picture 3" descr="Unknown-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038600"/>
            <a:ext cx="2540000" cy="1905000"/>
          </a:xfrm>
          <a:prstGeom prst="rect">
            <a:avLst/>
          </a:prstGeom>
        </p:spPr>
      </p:pic>
      <p:pic>
        <p:nvPicPr>
          <p:cNvPr id="5" name="Picture 4" descr="Unknown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038600"/>
            <a:ext cx="3200400" cy="2117188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76279</TotalTime>
  <Words>451</Words>
  <Application>Microsoft Office PowerPoint</Application>
  <PresentationFormat>On-screen Show (4:3)</PresentationFormat>
  <Paragraphs>66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Austin</vt:lpstr>
      <vt:lpstr>Bellwork </vt:lpstr>
      <vt:lpstr>Agenda  </vt:lpstr>
      <vt:lpstr>Review: What is Classification?</vt:lpstr>
      <vt:lpstr>What is Classification?</vt:lpstr>
      <vt:lpstr>Has this ever happened to you? </vt:lpstr>
      <vt:lpstr>Why Do Scientists Classify Organisms?</vt:lpstr>
      <vt:lpstr>Dichotomous Key</vt:lpstr>
      <vt:lpstr>“Dichotomous”</vt:lpstr>
      <vt:lpstr>Scientific Questions</vt:lpstr>
      <vt:lpstr>Steps for Using Dichotomous Keys</vt:lpstr>
      <vt:lpstr>PowerPoint Presentation</vt:lpstr>
      <vt:lpstr>PowerPoint Presentation</vt:lpstr>
      <vt:lpstr>PowerPoint Presentation</vt:lpstr>
    </vt:vector>
  </TitlesOfParts>
  <Company>Treadwell Middle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Kristin  Alberga</dc:creator>
  <cp:lastModifiedBy>Unistar</cp:lastModifiedBy>
  <cp:revision>656</cp:revision>
  <cp:lastPrinted>2011-08-25T03:06:44Z</cp:lastPrinted>
  <dcterms:created xsi:type="dcterms:W3CDTF">2012-01-25T03:11:07Z</dcterms:created>
  <dcterms:modified xsi:type="dcterms:W3CDTF">2014-02-26T20:11:53Z</dcterms:modified>
</cp:coreProperties>
</file>