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90" r:id="rId5"/>
    <p:sldId id="260" r:id="rId6"/>
    <p:sldId id="287" r:id="rId7"/>
    <p:sldId id="288" r:id="rId8"/>
    <p:sldId id="28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3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 autoAdjust="0"/>
    <p:restoredTop sz="94660"/>
  </p:normalViewPr>
  <p:slideViewPr>
    <p:cSldViewPr>
      <p:cViewPr varScale="1">
        <p:scale>
          <a:sx n="50" d="100"/>
          <a:sy n="50" d="100"/>
        </p:scale>
        <p:origin x="-60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6C3122-C81A-42F9-8BD2-7A64C42B17EA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D6514D-0C85-43E8-9D34-EF6456DF42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eb.ukonline.co.uk/conker/fossils/isle-of-wight/cast-fossil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c.k12.ar.us/TuttS/fossil_formation.htm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coe.west.asu.edu/students/clord/webquest/relmap2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walk in Silently. Stop by the pick up table.</a:t>
            </a:r>
          </a:p>
          <a:p>
            <a:endParaRPr lang="en-US" dirty="0"/>
          </a:p>
          <a:p>
            <a:r>
              <a:rPr lang="en-US" dirty="0" smtClean="0"/>
              <a:t>What is a structural adaptation? </a:t>
            </a:r>
          </a:p>
          <a:p>
            <a:endParaRPr lang="en-US" dirty="0"/>
          </a:p>
          <a:p>
            <a:r>
              <a:rPr lang="en-US" dirty="0" smtClean="0"/>
              <a:t>What are behavioral adaptations? </a:t>
            </a:r>
          </a:p>
          <a:p>
            <a:endParaRPr lang="en-US" dirty="0"/>
          </a:p>
          <a:p>
            <a:r>
              <a:rPr lang="en-US" dirty="0" smtClean="0"/>
              <a:t>How is natural selection related to the idea of “survival of the fittest”?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	2.24.14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Types of Fossils: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4400" b="1" u="sng">
                <a:solidFill>
                  <a:srgbClr val="FF0000"/>
                </a:solidFill>
              </a:rPr>
              <a:t>Molds</a:t>
            </a:r>
            <a:r>
              <a:rPr lang="en-US" sz="4400"/>
              <a:t> </a:t>
            </a:r>
          </a:p>
          <a:p>
            <a:pPr marL="533400" indent="-533400">
              <a:buFontTx/>
              <a:buAutoNum type="arabicPeriod"/>
            </a:pPr>
            <a:r>
              <a:rPr lang="en-US" sz="4400" b="1" u="sng">
                <a:solidFill>
                  <a:srgbClr val="FF0000"/>
                </a:solidFill>
              </a:rPr>
              <a:t>Casts</a:t>
            </a:r>
          </a:p>
          <a:p>
            <a:pPr marL="533400" indent="-533400">
              <a:buFontTx/>
              <a:buAutoNum type="arabicPeriod"/>
            </a:pPr>
            <a:r>
              <a:rPr lang="en-US" sz="4400" b="1" u="sng">
                <a:solidFill>
                  <a:srgbClr val="FF0000"/>
                </a:solidFill>
              </a:rPr>
              <a:t>Trace fossils</a:t>
            </a:r>
            <a:endParaRPr lang="en-US" sz="4400"/>
          </a:p>
          <a:p>
            <a:pPr marL="533400" indent="-533400">
              <a:buFontTx/>
              <a:buAutoNum type="arabicPeriod"/>
            </a:pPr>
            <a:r>
              <a:rPr lang="en-US" sz="4400" b="1" u="sng">
                <a:solidFill>
                  <a:srgbClr val="FF0000"/>
                </a:solidFill>
              </a:rPr>
              <a:t>Petrified fossils</a:t>
            </a:r>
          </a:p>
          <a:p>
            <a:pPr marL="533400" indent="-533400">
              <a:buFontTx/>
              <a:buAutoNum type="arabicPeriod"/>
            </a:pPr>
            <a:r>
              <a:rPr lang="en-US" sz="4400" b="1" u="sng">
                <a:solidFill>
                  <a:srgbClr val="FF0000"/>
                </a:solidFill>
              </a:rPr>
              <a:t>Imprints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3194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382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u="sng" dirty="0">
                <a:solidFill>
                  <a:srgbClr val="FF6600"/>
                </a:solidFill>
              </a:rPr>
              <a:t>Mold</a:t>
            </a:r>
            <a:r>
              <a:rPr lang="en-US" sz="4000" b="1" dirty="0">
                <a:solidFill>
                  <a:srgbClr val="FF6600"/>
                </a:solidFill>
              </a:rPr>
              <a:t> </a:t>
            </a:r>
            <a:r>
              <a:rPr lang="en-US" sz="4000" b="1" u="sng" dirty="0"/>
              <a:t>fossils</a:t>
            </a:r>
            <a:r>
              <a:rPr lang="en-US" sz="4000" b="1" dirty="0"/>
              <a:t>- </a:t>
            </a:r>
            <a:r>
              <a:rPr lang="en-US" sz="3200" b="1" dirty="0"/>
              <a:t>an empty space is left when an organism is buried in sediment and then decays</a:t>
            </a:r>
          </a:p>
        </p:txBody>
      </p:sp>
      <p:pic>
        <p:nvPicPr>
          <p:cNvPr id="3080" name="Picture 8" descr="cast-foss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1182" r="14285" b="13338"/>
          <a:stretch>
            <a:fillRect/>
          </a:stretch>
        </p:blipFill>
        <p:spPr bwMode="auto">
          <a:xfrm>
            <a:off x="3276600" y="2057400"/>
            <a:ext cx="220980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7200" y="4401274"/>
            <a:ext cx="83058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Form when an organism dies and falls in a layer of </a:t>
            </a:r>
            <a:r>
              <a:rPr lang="en-US" sz="2000" b="1" u="sng" dirty="0"/>
              <a:t>soft sediment</a:t>
            </a:r>
            <a:r>
              <a:rPr lang="en-US" sz="2000" dirty="0"/>
              <a:t>. 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More sediment falls on top of it and the organisms </a:t>
            </a:r>
            <a:r>
              <a:rPr lang="en-US" sz="2000" b="1" u="sng" dirty="0"/>
              <a:t>decays.</a:t>
            </a:r>
            <a:r>
              <a:rPr lang="en-US" sz="2000" dirty="0"/>
              <a:t>  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000" dirty="0"/>
              <a:t>If the organism formed an </a:t>
            </a:r>
            <a:r>
              <a:rPr lang="en-US" sz="2000" b="1" u="sng" dirty="0"/>
              <a:t>imprint</a:t>
            </a:r>
            <a:r>
              <a:rPr lang="en-US" sz="2000" dirty="0"/>
              <a:t> and an </a:t>
            </a:r>
            <a:r>
              <a:rPr lang="en-US" sz="2000" b="1" u="sng" dirty="0"/>
              <a:t>empty space</a:t>
            </a:r>
            <a:r>
              <a:rPr lang="en-US" sz="2000" dirty="0"/>
              <a:t>, it is called a </a:t>
            </a:r>
            <a:r>
              <a:rPr lang="en-US" sz="2000" b="1" u="sng" dirty="0"/>
              <a:t>mold.</a:t>
            </a:r>
            <a:r>
              <a:rPr lang="en-US" sz="2000" dirty="0"/>
              <a:t> </a:t>
            </a: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13768768">
            <a:off x="3002757" y="2483643"/>
            <a:ext cx="304800" cy="823913"/>
          </a:xfrm>
          <a:prstGeom prst="downArrow">
            <a:avLst>
              <a:gd name="adj1" fmla="val 50000"/>
              <a:gd name="adj2" fmla="val 6757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rot="4787968">
            <a:off x="5212557" y="2102643"/>
            <a:ext cx="304800" cy="823913"/>
          </a:xfrm>
          <a:prstGeom prst="downArrow">
            <a:avLst>
              <a:gd name="adj1" fmla="val 50000"/>
              <a:gd name="adj2" fmla="val 6757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81" grpId="0" animBg="1"/>
      <p:bldP spid="30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</a:t>
            </a:r>
            <a:r>
              <a:rPr lang="en-US" b="1" u="sng"/>
              <a:t>Mold Fossil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905000"/>
            <a:ext cx="4343400" cy="3232150"/>
          </a:xfrm>
          <a:noFill/>
          <a:ln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636963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376007"/>
            <a:ext cx="5257800" cy="156966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dirty="0"/>
              <a:t>If a space in the imprint is </a:t>
            </a:r>
            <a:r>
              <a:rPr lang="en-US" sz="2400" b="1" dirty="0"/>
              <a:t>filled with </a:t>
            </a:r>
            <a:r>
              <a:rPr lang="en-US" sz="2400" b="1" u="sng" dirty="0"/>
              <a:t>minerals</a:t>
            </a:r>
            <a:r>
              <a:rPr lang="en-US" sz="2400" u="sng" dirty="0"/>
              <a:t> </a:t>
            </a:r>
            <a:r>
              <a:rPr lang="en-US" sz="2400" dirty="0"/>
              <a:t>when the original animal or plant part dissolved, it is called a </a:t>
            </a:r>
            <a:r>
              <a:rPr lang="en-US" sz="2400" b="1" u="sng" dirty="0"/>
              <a:t>cast.</a:t>
            </a:r>
            <a:r>
              <a:rPr lang="en-US" sz="1100" dirty="0"/>
              <a:t> </a:t>
            </a:r>
          </a:p>
        </p:txBody>
      </p:sp>
      <p:pic>
        <p:nvPicPr>
          <p:cNvPr id="4103" name="Picture 7" descr="Fossil ammon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1321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019800" y="5486400"/>
            <a:ext cx="224472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ucoinExtBol" pitchFamily="34" charset="0"/>
              </a:rPr>
              <a:t>Cast fossil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000" y="304800"/>
            <a:ext cx="8001000" cy="1189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u="sng" dirty="0">
                <a:solidFill>
                  <a:srgbClr val="FF6600"/>
                </a:solidFill>
              </a:rPr>
              <a:t>Cast</a:t>
            </a:r>
            <a:r>
              <a:rPr lang="en-US" sz="4000" b="1" dirty="0">
                <a:solidFill>
                  <a:srgbClr val="FF6600"/>
                </a:solidFill>
              </a:rPr>
              <a:t> </a:t>
            </a:r>
            <a:r>
              <a:rPr lang="en-US" sz="4000" b="1" u="sng" dirty="0"/>
              <a:t>fossils</a:t>
            </a:r>
            <a:r>
              <a:rPr lang="en-US" sz="4000" b="1" dirty="0"/>
              <a:t>- </a:t>
            </a:r>
            <a:r>
              <a:rPr lang="en-US" sz="3200" dirty="0"/>
              <a:t>Minerals in rocks fill a space left by a decayed organism (replica)</a:t>
            </a:r>
          </a:p>
        </p:txBody>
      </p:sp>
    </p:spTree>
    <p:extLst>
      <p:ext uri="{BB962C8B-B14F-4D97-AF65-F5344CB8AC3E}">
        <p14:creationId xmlns:p14="http://schemas.microsoft.com/office/powerpoint/2010/main" val="40025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</a:t>
            </a:r>
            <a:r>
              <a:rPr lang="en-US" b="1" u="sng"/>
              <a:t>Cast Fossil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4425" y="1600200"/>
            <a:ext cx="4373563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592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800600" cy="2895600"/>
          </a:xfrm>
        </p:spPr>
        <p:txBody>
          <a:bodyPr>
            <a:normAutofit fontScale="90000"/>
          </a:bodyPr>
          <a:lstStyle/>
          <a:p>
            <a:r>
              <a:rPr lang="en-US" sz="4000"/>
              <a:t>HOT Question:     Why do you think scientists have rarely found a fossilized jellyfish?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36576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Answer:</a:t>
            </a:r>
            <a:r>
              <a:rPr lang="en-US"/>
              <a:t> They have soft bodies </a:t>
            </a:r>
          </a:p>
        </p:txBody>
      </p:sp>
      <p:pic>
        <p:nvPicPr>
          <p:cNvPr id="18441" name="Picture 9" descr="windowslivewriterjellyfishcuriouscreatures-ff89jellyfish1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571875" cy="526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MCAN0123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4885">
            <a:off x="6018213" y="4649787"/>
            <a:ext cx="693738" cy="6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CAN0123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46018">
            <a:off x="5408613" y="3582987"/>
            <a:ext cx="6858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CAN0123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2735">
            <a:off x="4052888" y="3824287"/>
            <a:ext cx="762000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MCAN0123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869">
            <a:off x="4803776" y="4500562"/>
            <a:ext cx="8382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MCAN0123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42957">
            <a:off x="2360613" y="3963987"/>
            <a:ext cx="914400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MCAN0123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16669">
            <a:off x="3092451" y="4986337"/>
            <a:ext cx="8382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MCAN0123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75275">
            <a:off x="684212" y="4725988"/>
            <a:ext cx="942975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MCAN0123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18003">
            <a:off x="1668463" y="5626100"/>
            <a:ext cx="944562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04800" y="928688"/>
            <a:ext cx="8534400" cy="1473200"/>
          </a:xfrm>
          <a:prstGeom prst="rect">
            <a:avLst/>
          </a:prstGeom>
          <a:solidFill>
            <a:srgbClr val="8FFF8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4800">
                <a:solidFill>
                  <a:srgbClr val="CC6600"/>
                </a:solidFill>
              </a:rPr>
              <a:t>3.</a:t>
            </a:r>
            <a:r>
              <a:rPr lang="en-US" sz="4800"/>
              <a:t> </a:t>
            </a:r>
            <a:r>
              <a:rPr lang="en-US" sz="5400" b="1" u="sng">
                <a:solidFill>
                  <a:srgbClr val="FF3300"/>
                </a:solidFill>
                <a:latin typeface="GungsuhChe" pitchFamily="49" charset="-127"/>
              </a:rPr>
              <a:t>Trace </a:t>
            </a:r>
            <a:r>
              <a:rPr lang="en-US" sz="5400" b="1" u="sng">
                <a:latin typeface="GungsuhChe" pitchFamily="49" charset="-127"/>
              </a:rPr>
              <a:t>Fossil</a:t>
            </a:r>
            <a:r>
              <a:rPr lang="en-US" sz="5400" b="1">
                <a:latin typeface="GungsuhChe" pitchFamily="49" charset="-127"/>
              </a:rPr>
              <a:t>- </a:t>
            </a:r>
            <a:r>
              <a:rPr lang="en-US" sz="3600" b="1">
                <a:latin typeface="GungsuhChe" pitchFamily="49" charset="-127"/>
              </a:rPr>
              <a:t>Markings left by an animal (footprint, trail, or burrow)</a:t>
            </a:r>
            <a:endParaRPr lang="en-US" sz="3600" b="1" u="sng">
              <a:latin typeface="GungsuhChe" pitchFamily="49" charset="-127"/>
            </a:endParaRPr>
          </a:p>
        </p:txBody>
      </p:sp>
      <p:pic>
        <p:nvPicPr>
          <p:cNvPr id="6171" name="Picture 27" descr="MCj038309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86050"/>
            <a:ext cx="5334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321550" y="1524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PowerPoint 5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381000" y="29718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CC6600"/>
                </a:solidFill>
              </a:rPr>
              <a:t>A footprint of an animal</a:t>
            </a:r>
          </a:p>
          <a:p>
            <a:r>
              <a:rPr lang="en-US" sz="2000">
                <a:solidFill>
                  <a:srgbClr val="CC6600"/>
                </a:solidFill>
              </a:rPr>
              <a:t> is called a</a:t>
            </a:r>
            <a:r>
              <a:rPr lang="en-US" sz="2000"/>
              <a:t> </a:t>
            </a:r>
            <a:r>
              <a:rPr lang="en-US" sz="2000" b="1" u="sng">
                <a:solidFill>
                  <a:srgbClr val="FF3300"/>
                </a:solidFill>
              </a:rPr>
              <a:t>Trace Fossil</a:t>
            </a:r>
          </a:p>
        </p:txBody>
      </p:sp>
    </p:spTree>
    <p:extLst>
      <p:ext uri="{BB962C8B-B14F-4D97-AF65-F5344CB8AC3E}">
        <p14:creationId xmlns:p14="http://schemas.microsoft.com/office/powerpoint/2010/main" val="18047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6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</a:t>
            </a:r>
            <a:r>
              <a:rPr lang="en-US" b="1" u="sng"/>
              <a:t>Trace Fossil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477000" cy="4908550"/>
          </a:xfrm>
          <a:noFill/>
          <a:ln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133600" y="6324600"/>
            <a:ext cx="495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1200" b="1">
                <a:solidFill>
                  <a:schemeClr val="bg1"/>
                </a:solidFill>
                <a:hlinkClick r:id="rId3"/>
              </a:rPr>
              <a:t>www.scsc.k12.ar.us/TuttS/fossil_formation.htm</a:t>
            </a:r>
            <a:r>
              <a:rPr lang="en-US" sz="12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620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4. </a:t>
            </a:r>
            <a:r>
              <a:rPr lang="en-US" sz="4000" b="1" u="sng">
                <a:solidFill>
                  <a:srgbClr val="FF0000"/>
                </a:solidFill>
              </a:rPr>
              <a:t>Petrified</a:t>
            </a:r>
            <a:r>
              <a:rPr lang="en-US" sz="4000" b="1" u="sng"/>
              <a:t> Fossil-</a:t>
            </a:r>
            <a:r>
              <a:rPr lang="en-US" sz="4000" b="1"/>
              <a:t> </a:t>
            </a:r>
            <a:r>
              <a:rPr lang="en-US" sz="4000"/>
              <a:t>Minerals penetrate and replace the hard parts of an organism (copies)</a:t>
            </a:r>
            <a:r>
              <a:rPr lang="en-US" sz="4000" b="1"/>
              <a:t> </a:t>
            </a:r>
            <a:endParaRPr lang="en-US" sz="4000" b="1" u="sng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429000"/>
            <a:ext cx="7696200" cy="2244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796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Petrified forest in Arizona</a:t>
            </a:r>
          </a:p>
        </p:txBody>
      </p:sp>
      <p:pic>
        <p:nvPicPr>
          <p:cNvPr id="33796" name="Picture 4" descr="az-petrified_forest_postca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363" y="1600200"/>
            <a:ext cx="71516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</a:t>
            </a:r>
          </a:p>
          <a:p>
            <a:r>
              <a:rPr lang="en-US" dirty="0" smtClean="0"/>
              <a:t>Objective: SWBAT explain how fossil records can be used as evidence of natural selection. </a:t>
            </a:r>
          </a:p>
          <a:p>
            <a:r>
              <a:rPr lang="en-US" dirty="0" err="1" smtClean="0"/>
              <a:t>Brainpop</a:t>
            </a:r>
            <a:r>
              <a:rPr lang="en-US" dirty="0" smtClean="0"/>
              <a:t> </a:t>
            </a:r>
          </a:p>
          <a:p>
            <a:r>
              <a:rPr lang="en-US" dirty="0" smtClean="0"/>
              <a:t>Guided Notes. </a:t>
            </a:r>
          </a:p>
          <a:p>
            <a:pPr lvl="1"/>
            <a:r>
              <a:rPr lang="en-US" dirty="0" smtClean="0"/>
              <a:t>Part 1: Why study fossils?</a:t>
            </a:r>
          </a:p>
          <a:p>
            <a:pPr lvl="1"/>
            <a:r>
              <a:rPr lang="en-US" dirty="0" smtClean="0"/>
              <a:t>Part 2: How are fossils formed? </a:t>
            </a:r>
          </a:p>
          <a:p>
            <a:pPr lvl="1"/>
            <a:r>
              <a:rPr lang="en-US" dirty="0" smtClean="0"/>
              <a:t>Part 3: How do we find the age of fossils?</a:t>
            </a:r>
          </a:p>
          <a:p>
            <a:r>
              <a:rPr lang="en-US" dirty="0" smtClean="0"/>
              <a:t>Independent Work </a:t>
            </a:r>
          </a:p>
          <a:p>
            <a:r>
              <a:rPr lang="en-US" b="1" u="sng" dirty="0" smtClean="0"/>
              <a:t>Homework</a:t>
            </a:r>
            <a:r>
              <a:rPr lang="en-US" dirty="0" smtClean="0"/>
              <a:t> is due tomorrow.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382000" cy="6283325"/>
          </a:xfrm>
          <a:noFill/>
          <a:ln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114800" y="381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Trace fossil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086600" y="34290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Petrified</a:t>
            </a:r>
          </a:p>
          <a:p>
            <a:r>
              <a:rPr lang="en-US" b="1"/>
              <a:t>Fossil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733800" y="5943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Cast</a:t>
            </a:r>
          </a:p>
        </p:txBody>
      </p:sp>
    </p:spTree>
    <p:extLst>
      <p:ext uri="{BB962C8B-B14F-4D97-AF65-F5344CB8AC3E}">
        <p14:creationId xmlns:p14="http://schemas.microsoft.com/office/powerpoint/2010/main" val="3774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8" name="Picture 4" descr="Diagram showing index fossil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52600"/>
            <a:ext cx="57324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this? What could geologist use this for?</a:t>
            </a:r>
          </a:p>
        </p:txBody>
      </p:sp>
    </p:spTree>
    <p:extLst>
      <p:ext uri="{BB962C8B-B14F-4D97-AF65-F5344CB8AC3E}">
        <p14:creationId xmlns:p14="http://schemas.microsoft.com/office/powerpoint/2010/main" val="21260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/>
              <a:t>Part III: How do we know how old a fossil is?</a:t>
            </a:r>
          </a:p>
        </p:txBody>
      </p:sp>
    </p:spTree>
    <p:extLst>
      <p:ext uri="{BB962C8B-B14F-4D97-AF65-F5344CB8AC3E}">
        <p14:creationId xmlns:p14="http://schemas.microsoft.com/office/powerpoint/2010/main" val="2668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114800" y="1295400"/>
            <a:ext cx="46482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REVIEW: The law of </a:t>
            </a:r>
            <a:r>
              <a:rPr lang="en-US" sz="3200" b="1" u="sng">
                <a:solidFill>
                  <a:srgbClr val="FF0000"/>
                </a:solidFill>
              </a:rPr>
              <a:t>Superposition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/>
              <a:t>In horizontal layers of sedimentary rock, each layer is </a:t>
            </a:r>
            <a:r>
              <a:rPr lang="en-US" b="1"/>
              <a:t>older</a:t>
            </a:r>
            <a:r>
              <a:rPr lang="en-US"/>
              <a:t> than the layer </a:t>
            </a:r>
            <a:r>
              <a:rPr lang="en-US" b="1"/>
              <a:t>above it</a:t>
            </a:r>
            <a:r>
              <a:rPr lang="en-US"/>
              <a:t> and </a:t>
            </a:r>
            <a:r>
              <a:rPr lang="en-US" b="1"/>
              <a:t>younger</a:t>
            </a:r>
            <a:r>
              <a:rPr lang="en-US"/>
              <a:t> than the layer </a:t>
            </a:r>
            <a:r>
              <a:rPr lang="en-US" b="1"/>
              <a:t>below it</a:t>
            </a:r>
            <a:r>
              <a:rPr lang="en-US"/>
              <a:t>.</a:t>
            </a:r>
          </a:p>
        </p:txBody>
      </p:sp>
      <p:pic>
        <p:nvPicPr>
          <p:cNvPr id="54277" name="Picture 5" descr="Strat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275138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Question!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What is the age of an intrusion igneous rock in relation to the sedimentary rock layers through which it passes?</a:t>
            </a:r>
          </a:p>
        </p:txBody>
      </p:sp>
      <p:pic>
        <p:nvPicPr>
          <p:cNvPr id="56325" name="Picture 5" descr="Relat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4953000" cy="3371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How do we know how old a fossil is?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200" b="1" u="sng" dirty="0"/>
              <a:t>Relative Dating-</a:t>
            </a:r>
            <a:r>
              <a:rPr lang="en-US" sz="3200" b="1" dirty="0"/>
              <a:t> uses index fossils to date sediment layers</a:t>
            </a:r>
          </a:p>
          <a:p>
            <a:pPr marL="609600" indent="-609600">
              <a:buFontTx/>
              <a:buAutoNum type="arabicPeriod"/>
            </a:pPr>
            <a:r>
              <a:rPr lang="en-US" sz="2000" b="1" u="sng" dirty="0"/>
              <a:t>Absolute Dating-</a:t>
            </a:r>
            <a:r>
              <a:rPr lang="en-US" sz="2000" dirty="0"/>
              <a:t> (numerical dating) uses radioactive dating </a:t>
            </a:r>
          </a:p>
        </p:txBody>
      </p:sp>
      <p:pic>
        <p:nvPicPr>
          <p:cNvPr id="58373" name="Picture 5" descr="strat_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600200"/>
            <a:ext cx="3965575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1. RELATIVE Dating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Index </a:t>
            </a:r>
            <a:r>
              <a:rPr lang="en-US" sz="2800" b="1" dirty="0"/>
              <a:t>or Guide Fossils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Fossil of species </a:t>
            </a:r>
            <a:r>
              <a:rPr lang="en-US" sz="2800" dirty="0"/>
              <a:t>of organisms that were </a:t>
            </a:r>
            <a:r>
              <a:rPr lang="en-US" sz="2800" dirty="0" smtClean="0"/>
              <a:t>common but only </a:t>
            </a:r>
            <a:r>
              <a:rPr lang="en-US" sz="2800" dirty="0"/>
              <a:t>around for a relatively short period of time (they evolved, then became extinct)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These fossils are used to </a:t>
            </a:r>
            <a:r>
              <a:rPr lang="en-US" sz="2800" b="1" u="sng" dirty="0"/>
              <a:t>date</a:t>
            </a:r>
            <a:r>
              <a:rPr lang="en-US" sz="2800" b="1" dirty="0"/>
              <a:t> sediment </a:t>
            </a:r>
            <a:r>
              <a:rPr lang="en-US" sz="2800" b="1" dirty="0" smtClean="0"/>
              <a:t>layers-</a:t>
            </a:r>
            <a:r>
              <a:rPr lang="en-US" sz="2800" i="1" dirty="0" smtClean="0"/>
              <a:t>when </a:t>
            </a:r>
            <a:r>
              <a:rPr lang="en-US" sz="2800" i="1" dirty="0"/>
              <a:t>we find a rock with one of these </a:t>
            </a:r>
            <a:r>
              <a:rPr lang="en-US" sz="2800" b="1" i="1" dirty="0"/>
              <a:t>index fossils</a:t>
            </a:r>
            <a:r>
              <a:rPr lang="en-US" sz="2800" i="1" dirty="0"/>
              <a:t> in it – we know the </a:t>
            </a:r>
            <a:r>
              <a:rPr lang="en-US" sz="2800" b="1" u="sng" dirty="0">
                <a:solidFill>
                  <a:srgbClr val="FF0000"/>
                </a:solidFill>
              </a:rPr>
              <a:t>relative time</a:t>
            </a:r>
            <a:r>
              <a:rPr lang="en-US" sz="2800" i="1" dirty="0"/>
              <a:t> in which that rock was formed.</a:t>
            </a:r>
          </a:p>
          <a:p>
            <a:pPr>
              <a:lnSpc>
                <a:spcPct val="90000"/>
              </a:lnSpc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839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400" b="1" i="1"/>
              <a:t>Determining the ages of rocks using index fossils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658937" y="-515937"/>
            <a:ext cx="5826125" cy="8382000"/>
          </a:xfrm>
          <a:noFill/>
          <a:ln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676400" y="5029200"/>
            <a:ext cx="3657600" cy="1371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676400" y="5029200"/>
            <a:ext cx="358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using index fossils for relative dating, scientists study </a:t>
            </a:r>
            <a:r>
              <a:rPr lang="en-US" b="1"/>
              <a:t>the position of the fossils in the sedimentary rock layers</a:t>
            </a:r>
          </a:p>
        </p:txBody>
      </p:sp>
    </p:spTree>
    <p:extLst>
      <p:ext uri="{BB962C8B-B14F-4D97-AF65-F5344CB8AC3E}">
        <p14:creationId xmlns:p14="http://schemas.microsoft.com/office/powerpoint/2010/main" val="32049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Diagram showing index fossil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60198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noFill/>
          <a:ln/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Index Fossils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248400" y="1066800"/>
            <a:ext cx="2743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1. What is an example of an index fossil?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/>
              <a:t>Squids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/>
              <a:t>Dinosaurs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/>
              <a:t>Trilobites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/>
              <a:t>Cats 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2. If you uncovered a Bathyurus Extans, what time period would any fossil found around it be from?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sz="1600"/>
              <a:t>Triassic Period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sz="1600"/>
              <a:t>Ordovician Period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sz="1600"/>
              <a:t>Tertiary Period </a:t>
            </a:r>
          </a:p>
          <a:p>
            <a:pPr lvl="1">
              <a:spcBef>
                <a:spcPct val="50000"/>
              </a:spcBef>
              <a:buFontTx/>
              <a:buAutoNum type="alphaLcPeriod"/>
            </a:pPr>
            <a:r>
              <a:rPr lang="en-US" sz="1600"/>
              <a:t>Paleozoic Era</a:t>
            </a:r>
          </a:p>
          <a:p>
            <a:pPr>
              <a:spcBef>
                <a:spcPct val="50000"/>
              </a:spcBef>
            </a:pP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0681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495800" y="0"/>
            <a:ext cx="4648200" cy="6858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581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HOT Practice!</a:t>
            </a:r>
          </a:p>
        </p:txBody>
      </p:sp>
      <p:pic>
        <p:nvPicPr>
          <p:cNvPr id="55300" name="Picture 4" descr="http://coe.west.asu.edu/students/clord/webquest/relmap2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-7988"/>
            <a:ext cx="4422775" cy="686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35814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An index fossil is a fossil that is found only in one layer of earth and can be used to date layers.  What fossils would be good index fossils?  Explain why.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What fossils would be bad index fossils? Explain why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 smtClean="0"/>
              <a:t>Would a </a:t>
            </a:r>
            <a:r>
              <a:rPr lang="en-US" dirty="0" err="1" smtClean="0"/>
              <a:t>Foraminniferan</a:t>
            </a:r>
            <a:r>
              <a:rPr lang="en-US" dirty="0" smtClean="0"/>
              <a:t> be older or younger than the </a:t>
            </a:r>
            <a:r>
              <a:rPr lang="en-US" dirty="0" err="1" smtClean="0"/>
              <a:t>spenopteris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I.) Why study fossils? </a:t>
            </a:r>
          </a:p>
          <a:p>
            <a:pPr lvl="1"/>
            <a:r>
              <a:rPr lang="en-US" dirty="0" smtClean="0"/>
              <a:t>A.)</a:t>
            </a:r>
          </a:p>
          <a:p>
            <a:pPr lvl="1"/>
            <a:r>
              <a:rPr lang="en-US" dirty="0" smtClean="0"/>
              <a:t>B.) </a:t>
            </a:r>
          </a:p>
          <a:p>
            <a:pPr lvl="1"/>
            <a:r>
              <a:rPr lang="en-US" dirty="0" smtClean="0"/>
              <a:t>C.) </a:t>
            </a:r>
          </a:p>
          <a:p>
            <a:pPr lvl="1"/>
            <a:r>
              <a:rPr lang="en-US" dirty="0" smtClean="0"/>
              <a:t>D.) </a:t>
            </a:r>
          </a:p>
          <a:p>
            <a:r>
              <a:rPr lang="en-US" dirty="0" smtClean="0"/>
              <a:t>II.) How are fossils formed? </a:t>
            </a:r>
          </a:p>
          <a:p>
            <a:pPr lvl="1"/>
            <a:r>
              <a:rPr lang="en-US" dirty="0" smtClean="0"/>
              <a:t>A.) </a:t>
            </a:r>
          </a:p>
          <a:p>
            <a:pPr lvl="1"/>
            <a:r>
              <a:rPr lang="en-US" dirty="0" smtClean="0"/>
              <a:t>B.) </a:t>
            </a:r>
          </a:p>
          <a:p>
            <a:pPr lvl="1"/>
            <a:r>
              <a:rPr lang="en-US" dirty="0" smtClean="0"/>
              <a:t>C.) </a:t>
            </a:r>
          </a:p>
          <a:p>
            <a:pPr lvl="1"/>
            <a:r>
              <a:rPr lang="en-US" dirty="0" smtClean="0"/>
              <a:t>D.) </a:t>
            </a:r>
          </a:p>
          <a:p>
            <a:r>
              <a:rPr lang="en-US" dirty="0" smtClean="0"/>
              <a:t>III.) How do we know how old a fossil is?</a:t>
            </a:r>
          </a:p>
          <a:p>
            <a:pPr lvl="1"/>
            <a:r>
              <a:rPr lang="en-US" dirty="0" smtClean="0"/>
              <a:t>A.)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for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9916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sz="6000" dirty="0"/>
              <a:t>Species have </a:t>
            </a:r>
            <a:r>
              <a:rPr lang="en-US" sz="6000" i="1" dirty="0"/>
              <a:t>evolved </a:t>
            </a:r>
            <a:r>
              <a:rPr lang="en-US" sz="6000" dirty="0"/>
              <a:t>or </a:t>
            </a:r>
            <a:r>
              <a:rPr lang="en-US" sz="6000" dirty="0" smtClean="0"/>
              <a:t>__________ </a:t>
            </a:r>
            <a:r>
              <a:rPr lang="en-US" sz="6000" dirty="0"/>
              <a:t>over </a:t>
            </a:r>
            <a:r>
              <a:rPr lang="en-US" sz="6000" dirty="0" smtClean="0"/>
              <a:t>time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archaeologists study fossils?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430959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Change 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1913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2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4400" dirty="0"/>
              <a:t>Inform us about past </a:t>
            </a:r>
            <a:r>
              <a:rPr lang="en-US" sz="4400" dirty="0" smtClean="0"/>
              <a:t>_______________ </a:t>
            </a:r>
            <a:r>
              <a:rPr lang="en-US" sz="4400" dirty="0"/>
              <a:t>that species lived </a:t>
            </a:r>
            <a:r>
              <a:rPr lang="en-US" sz="4400" dirty="0" smtClean="0"/>
              <a:t>in.</a:t>
            </a:r>
            <a:endParaRPr lang="en-US" sz="4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Environments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3071007"/>
            <a:ext cx="5314950" cy="380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0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r>
              <a:rPr lang="en-US" sz="4800" dirty="0"/>
              <a:t>See how different species are </a:t>
            </a:r>
            <a:r>
              <a:rPr lang="en-US" sz="4800" dirty="0" smtClean="0"/>
              <a:t>_________ </a:t>
            </a:r>
            <a:r>
              <a:rPr lang="en-US" sz="4800" dirty="0"/>
              <a:t>to each </a:t>
            </a:r>
            <a:r>
              <a:rPr lang="en-US" sz="4800" dirty="0" smtClean="0"/>
              <a:t>other.</a:t>
            </a:r>
            <a:endParaRPr lang="en-US" sz="4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133600"/>
            <a:ext cx="2412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Similar 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238500"/>
            <a:ext cx="5765132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9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Determine the relative or absolute ________ of fossils, which determines the time period(s) in which species lived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1973759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06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Fossils form in SEDIMENTARY ROCK. </a:t>
            </a:r>
          </a:p>
          <a:p>
            <a:r>
              <a:rPr lang="en-US" dirty="0" smtClean="0"/>
              <a:t>Sedimentary rocks form in layers of minerals. </a:t>
            </a:r>
          </a:p>
          <a:p>
            <a:r>
              <a:rPr lang="en-US" dirty="0" smtClean="0"/>
              <a:t>Both fossils and sedimentary rock require lots of heat and pressure.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fossils form?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861</TotalTime>
  <Words>743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Bellwork 2.24.14 </vt:lpstr>
      <vt:lpstr>Agenda</vt:lpstr>
      <vt:lpstr>Brainpop </vt:lpstr>
      <vt:lpstr>Outline for Notes</vt:lpstr>
      <vt:lpstr>Why do archaeologists study fossils?</vt:lpstr>
      <vt:lpstr>PowerPoint Presentation</vt:lpstr>
      <vt:lpstr>PowerPoint Presentation</vt:lpstr>
      <vt:lpstr>PowerPoint Presentation</vt:lpstr>
      <vt:lpstr>How do fossils form?</vt:lpstr>
      <vt:lpstr>5 Types of Fossils:</vt:lpstr>
      <vt:lpstr>PowerPoint Presentation</vt:lpstr>
      <vt:lpstr>Example of a Mold Fossil</vt:lpstr>
      <vt:lpstr>PowerPoint Presentation</vt:lpstr>
      <vt:lpstr>Example of a Cast Fossil</vt:lpstr>
      <vt:lpstr>HOT Question:     Why do you think scientists have rarely found a fossilized jellyfish?</vt:lpstr>
      <vt:lpstr>PowerPoint Presentation</vt:lpstr>
      <vt:lpstr>Example of a Trace Fossil</vt:lpstr>
      <vt:lpstr>4. Petrified Fossil- Minerals penetrate and replace the hard parts of an organism (copies) </vt:lpstr>
      <vt:lpstr>Petrified forest in Arizona</vt:lpstr>
      <vt:lpstr>PowerPoint Presentation</vt:lpstr>
      <vt:lpstr>PowerPoint Presentation</vt:lpstr>
      <vt:lpstr>Part III: How do we know how old a fossil is?</vt:lpstr>
      <vt:lpstr>REVIEW: The law of Superposition</vt:lpstr>
      <vt:lpstr>HOT Question!</vt:lpstr>
      <vt:lpstr>How do we know how old a fossil is?</vt:lpstr>
      <vt:lpstr>1. RELATIVE Dating</vt:lpstr>
      <vt:lpstr>Determining the ages of rocks using index fossils</vt:lpstr>
      <vt:lpstr>Index Fossils</vt:lpstr>
      <vt:lpstr>HOT Practice!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Unistar</dc:creator>
  <cp:lastModifiedBy>Unistar</cp:lastModifiedBy>
  <cp:revision>12</cp:revision>
  <dcterms:created xsi:type="dcterms:W3CDTF">2014-02-23T21:08:39Z</dcterms:created>
  <dcterms:modified xsi:type="dcterms:W3CDTF">2014-02-25T20:11:35Z</dcterms:modified>
</cp:coreProperties>
</file>