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7" r:id="rId2"/>
    <p:sldId id="258" r:id="rId3"/>
    <p:sldId id="259" r:id="rId4"/>
    <p:sldId id="260" r:id="rId5"/>
    <p:sldId id="261" r:id="rId6"/>
    <p:sldId id="265"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5" d="100"/>
          <a:sy n="75" d="100"/>
        </p:scale>
        <p:origin x="-20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BC8304-7A2F-1748-8F4E-949780D2F370}" type="datetimeFigureOut">
              <a:rPr lang="en-US" smtClean="0"/>
              <a:t>2/3/14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6D92E5-C85E-1E49-B3F3-6FA26CD79C88}" type="slidenum">
              <a:rPr lang="en-US" smtClean="0"/>
              <a:t>‹#›</a:t>
            </a:fld>
            <a:endParaRPr lang="en-US"/>
          </a:p>
        </p:txBody>
      </p:sp>
    </p:spTree>
    <p:extLst>
      <p:ext uri="{BB962C8B-B14F-4D97-AF65-F5344CB8AC3E}">
        <p14:creationId xmlns:p14="http://schemas.microsoft.com/office/powerpoint/2010/main" val="31136360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Whether</a:t>
            </a:r>
            <a:r>
              <a:rPr lang="en-US" baseline="0" dirty="0" smtClean="0"/>
              <a:t> you want to be a doctor, a sociologist, a lawyer, or newscaster there is always research going on. That means that scientists and other professionals are constantly reading other people’s research and writing about their own research to be published and seen by others.</a:t>
            </a:r>
            <a:endParaRPr lang="en-US" dirty="0"/>
          </a:p>
        </p:txBody>
      </p:sp>
      <p:sp>
        <p:nvSpPr>
          <p:cNvPr id="4" name="Slide Number Placeholder 3"/>
          <p:cNvSpPr>
            <a:spLocks noGrp="1"/>
          </p:cNvSpPr>
          <p:nvPr>
            <p:ph type="sldNum" sz="quarter" idx="10"/>
          </p:nvPr>
        </p:nvSpPr>
        <p:spPr/>
        <p:txBody>
          <a:bodyPr/>
          <a:lstStyle/>
          <a:p>
            <a:fld id="{376D92E5-C85E-1E49-B3F3-6FA26CD79C88}" type="slidenum">
              <a:rPr lang="en-US" smtClean="0"/>
              <a:t>3</a:t>
            </a:fld>
            <a:endParaRPr lang="en-US"/>
          </a:p>
        </p:txBody>
      </p:sp>
    </p:spTree>
    <p:extLst>
      <p:ext uri="{BB962C8B-B14F-4D97-AF65-F5344CB8AC3E}">
        <p14:creationId xmlns:p14="http://schemas.microsoft.com/office/powerpoint/2010/main" val="427979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thing that I am really proud of is this </a:t>
            </a:r>
            <a:endParaRPr lang="en-US" dirty="0"/>
          </a:p>
        </p:txBody>
      </p:sp>
      <p:sp>
        <p:nvSpPr>
          <p:cNvPr id="4" name="Slide Number Placeholder 3"/>
          <p:cNvSpPr>
            <a:spLocks noGrp="1"/>
          </p:cNvSpPr>
          <p:nvPr>
            <p:ph type="sldNum" sz="quarter" idx="10"/>
          </p:nvPr>
        </p:nvSpPr>
        <p:spPr/>
        <p:txBody>
          <a:bodyPr/>
          <a:lstStyle/>
          <a:p>
            <a:fld id="{376D92E5-C85E-1E49-B3F3-6FA26CD79C88}" type="slidenum">
              <a:rPr lang="en-US" smtClean="0"/>
              <a:t>4</a:t>
            </a:fld>
            <a:endParaRPr lang="en-US"/>
          </a:p>
        </p:txBody>
      </p:sp>
    </p:spTree>
    <p:extLst>
      <p:ext uri="{BB962C8B-B14F-4D97-AF65-F5344CB8AC3E}">
        <p14:creationId xmlns:p14="http://schemas.microsoft.com/office/powerpoint/2010/main" val="197286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0D7D9D5-869D-F442-A0BA-1762A7EC7FA8}" type="datetimeFigureOut">
              <a:rPr lang="en-US" smtClean="0"/>
              <a:t>2/3/14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30D7D9D5-869D-F442-A0BA-1762A7EC7FA8}" type="datetimeFigureOut">
              <a:rPr lang="en-US" smtClean="0"/>
              <a:t>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5523F-E0C2-1F4E-9CA1-853C6741BFD4}"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0D7D9D5-869D-F442-A0BA-1762A7EC7FA8}" type="datetimeFigureOut">
              <a:rPr lang="en-US" smtClean="0"/>
              <a:t>2/3/14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95523F-E0C2-1F4E-9CA1-853C6741BFD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30D7D9D5-869D-F442-A0BA-1762A7EC7FA8}" type="datetimeFigureOut">
              <a:rPr lang="en-US" smtClean="0"/>
              <a:t>2/3/14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95523F-E0C2-1F4E-9CA1-853C6741BFD4}"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0D7D9D5-869D-F442-A0BA-1762A7EC7FA8}" type="datetimeFigureOut">
              <a:rPr lang="en-US" smtClean="0"/>
              <a:t>2/3/14</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0D7D9D5-869D-F442-A0BA-1762A7EC7FA8}" type="datetimeFigureOut">
              <a:rPr lang="en-US" smtClean="0"/>
              <a:t>2/3/14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3F95523F-E0C2-1F4E-9CA1-853C6741BFD4}"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7D9D5-869D-F442-A0BA-1762A7EC7FA8}" type="datetimeFigureOut">
              <a:rPr lang="en-US" smtClean="0"/>
              <a:t>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5523F-E0C2-1F4E-9CA1-853C6741BFD4}"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30D7D9D5-869D-F442-A0BA-1762A7EC7FA8}" type="datetimeFigureOut">
              <a:rPr lang="en-US" smtClean="0"/>
              <a:t>2/3/14</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3F95523F-E0C2-1F4E-9CA1-853C6741BFD4}"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30D7D9D5-869D-F442-A0BA-1762A7EC7FA8}" type="datetimeFigureOut">
              <a:rPr lang="en-US" smtClean="0"/>
              <a:t>2/3/14</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3F95523F-E0C2-1F4E-9CA1-853C6741BFD4}"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0D7D9D5-869D-F442-A0BA-1762A7EC7FA8}" type="datetimeFigureOut">
              <a:rPr lang="en-US" smtClean="0"/>
              <a:t>2/3/14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3F95523F-E0C2-1F4E-9CA1-853C6741BFD4}"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0D7D9D5-869D-F442-A0BA-1762A7EC7FA8}" type="datetimeFigureOut">
              <a:rPr lang="en-US" smtClean="0"/>
              <a:t>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5523F-E0C2-1F4E-9CA1-853C6741BFD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0D7D9D5-869D-F442-A0BA-1762A7EC7FA8}" type="datetimeFigureOut">
              <a:rPr lang="en-US" smtClean="0"/>
              <a:t>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5523F-E0C2-1F4E-9CA1-853C6741BFD4}"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0D7D9D5-869D-F442-A0BA-1762A7EC7FA8}" type="datetimeFigureOut">
              <a:rPr lang="en-US" smtClean="0"/>
              <a:t>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5523F-E0C2-1F4E-9CA1-853C6741BFD4}"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0D7D9D5-869D-F442-A0BA-1762A7EC7FA8}" type="datetimeFigureOut">
              <a:rPr lang="en-US" smtClean="0"/>
              <a:t>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5523F-E0C2-1F4E-9CA1-853C6741BFD4}"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0D7D9D5-869D-F442-A0BA-1762A7EC7FA8}" type="datetimeFigureOut">
              <a:rPr lang="en-US" smtClean="0"/>
              <a:t>2/3/14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30D7D9D5-869D-F442-A0BA-1762A7EC7FA8}" type="datetimeFigureOut">
              <a:rPr lang="en-US" smtClean="0"/>
              <a:t>2/3/14</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3F95523F-E0C2-1F4E-9CA1-853C6741BFD4}"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0D7D9D5-869D-F442-A0BA-1762A7EC7FA8}" type="datetimeFigureOut">
              <a:rPr lang="en-US" smtClean="0"/>
              <a:t>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5523F-E0C2-1F4E-9CA1-853C6741BFD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0D7D9D5-869D-F442-A0BA-1762A7EC7FA8}" type="datetimeFigureOut">
              <a:rPr lang="en-US" smtClean="0"/>
              <a:t>2/3/14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95523F-E0C2-1F4E-9CA1-853C6741BFD4}"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0D7D9D5-869D-F442-A0BA-1762A7EC7FA8}" type="datetimeFigureOut">
              <a:rPr lang="en-US" smtClean="0"/>
              <a:t>2/3/14</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3F95523F-E0C2-1F4E-9CA1-853C6741BFD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0D7D9D5-869D-F442-A0BA-1762A7EC7FA8}" type="datetimeFigureOut">
              <a:rPr lang="en-US" smtClean="0"/>
              <a:t>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5523F-E0C2-1F4E-9CA1-853C6741BFD4}"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30D7D9D5-869D-F442-A0BA-1762A7EC7FA8}" type="datetimeFigureOut">
              <a:rPr lang="en-US" smtClean="0"/>
              <a:t>2/3/14</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3F95523F-E0C2-1F4E-9CA1-853C6741BFD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r>
              <a:rPr lang="en-US" dirty="0" smtClean="0"/>
              <a:t> 2.4.14</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Please walk in Silently. Stop by the pick up table. </a:t>
            </a:r>
            <a:endParaRPr lang="en-US" dirty="0"/>
          </a:p>
          <a:p>
            <a:pPr marL="0" indent="0">
              <a:buNone/>
            </a:pPr>
            <a:r>
              <a:rPr lang="en-US" dirty="0" smtClean="0"/>
              <a:t>1.) Explain why we would need acids.</a:t>
            </a:r>
          </a:p>
          <a:p>
            <a:pPr marL="0" indent="0">
              <a:buNone/>
            </a:pPr>
            <a:endParaRPr lang="en-US" dirty="0"/>
          </a:p>
          <a:p>
            <a:pPr marL="0" indent="0">
              <a:buNone/>
            </a:pPr>
            <a:r>
              <a:rPr lang="en-US" dirty="0" smtClean="0"/>
              <a:t>2.) What is one way that acids might be harmful to us? </a:t>
            </a:r>
          </a:p>
          <a:p>
            <a:pPr marL="0" indent="0">
              <a:buNone/>
            </a:pPr>
            <a:endParaRPr lang="en-US" dirty="0"/>
          </a:p>
          <a:p>
            <a:pPr marL="0" indent="0">
              <a:buNone/>
            </a:pPr>
            <a:r>
              <a:rPr lang="en-US" dirty="0" smtClean="0"/>
              <a:t>3.) Describe the motion of a solid, liquid, and gas. </a:t>
            </a:r>
          </a:p>
          <a:p>
            <a:pPr marL="0" indent="0">
              <a:buNone/>
            </a:pPr>
            <a:endParaRPr lang="en-US" dirty="0"/>
          </a:p>
          <a:p>
            <a:pPr marL="0" indent="0">
              <a:buNone/>
            </a:pPr>
            <a:r>
              <a:rPr lang="en-US" dirty="0" smtClean="0"/>
              <a:t>Your lab reports were due yesterday. </a:t>
            </a:r>
            <a:endParaRPr lang="en-US" dirty="0"/>
          </a:p>
        </p:txBody>
      </p:sp>
    </p:spTree>
    <p:extLst>
      <p:ext uri="{BB962C8B-B14F-4D97-AF65-F5344CB8AC3E}">
        <p14:creationId xmlns:p14="http://schemas.microsoft.com/office/powerpoint/2010/main" val="29248077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err="1" smtClean="0"/>
              <a:t>Bellwork</a:t>
            </a:r>
            <a:r>
              <a:rPr lang="en-US" dirty="0" smtClean="0"/>
              <a:t> </a:t>
            </a:r>
          </a:p>
          <a:p>
            <a:r>
              <a:rPr lang="en-US" dirty="0" smtClean="0"/>
              <a:t>Objective: SWBAT evaluate the role of acids in our natural environment by reading articles and sharing thoughts with their partners. The end result will be a Venn diagram that compares and contrasts the articles. </a:t>
            </a:r>
          </a:p>
          <a:p>
            <a:pPr marL="0" indent="0">
              <a:buNone/>
            </a:pPr>
            <a:r>
              <a:rPr lang="en-US" dirty="0" smtClean="0"/>
              <a:t>ANNOUNCMENT! I have uploaded pictures from all of our labs on the website! </a:t>
            </a:r>
          </a:p>
          <a:p>
            <a:r>
              <a:rPr lang="en-US" dirty="0" smtClean="0"/>
              <a:t>Annotate articles </a:t>
            </a:r>
          </a:p>
          <a:p>
            <a:r>
              <a:rPr lang="en-US" dirty="0" smtClean="0"/>
              <a:t>Share with a neighbor </a:t>
            </a:r>
            <a:endParaRPr lang="en-US" dirty="0"/>
          </a:p>
        </p:txBody>
      </p:sp>
    </p:spTree>
    <p:extLst>
      <p:ext uri="{BB962C8B-B14F-4D97-AF65-F5344CB8AC3E}">
        <p14:creationId xmlns:p14="http://schemas.microsoft.com/office/powerpoint/2010/main" val="25059952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Club! </a:t>
            </a:r>
            <a:endParaRPr lang="en-US" dirty="0"/>
          </a:p>
        </p:txBody>
      </p:sp>
      <p:pic>
        <p:nvPicPr>
          <p:cNvPr id="4" name="Content Placeholder 3"/>
          <p:cNvPicPr>
            <a:picLocks noGrp="1" noChangeAspect="1"/>
          </p:cNvPicPr>
          <p:nvPr>
            <p:ph idx="1"/>
          </p:nvPr>
        </p:nvPicPr>
        <p:blipFill>
          <a:blip r:embed="rId3"/>
          <a:srcRect t="13431" b="13431"/>
          <a:stretch>
            <a:fillRect/>
          </a:stretch>
        </p:blipFill>
        <p:spPr>
          <a:xfrm>
            <a:off x="186267" y="1600200"/>
            <a:ext cx="4778044" cy="2620963"/>
          </a:xfrm>
        </p:spPr>
      </p:pic>
      <p:pic>
        <p:nvPicPr>
          <p:cNvPr id="5" name="Picture 4"/>
          <p:cNvPicPr>
            <a:picLocks noChangeAspect="1"/>
          </p:cNvPicPr>
          <p:nvPr/>
        </p:nvPicPr>
        <p:blipFill>
          <a:blip r:embed="rId4"/>
          <a:stretch>
            <a:fillRect/>
          </a:stretch>
        </p:blipFill>
        <p:spPr>
          <a:xfrm>
            <a:off x="5300133" y="3014133"/>
            <a:ext cx="3843867" cy="3843867"/>
          </a:xfrm>
          <a:prstGeom prst="rect">
            <a:avLst/>
          </a:prstGeom>
        </p:spPr>
      </p:pic>
    </p:spTree>
    <p:extLst>
      <p:ext uri="{BB962C8B-B14F-4D97-AF65-F5344CB8AC3E}">
        <p14:creationId xmlns:p14="http://schemas.microsoft.com/office/powerpoint/2010/main" val="25390701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Something I’m proud of!</a:t>
            </a:r>
            <a:endParaRPr lang="en-US" dirty="0"/>
          </a:p>
        </p:txBody>
      </p:sp>
      <p:pic>
        <p:nvPicPr>
          <p:cNvPr id="4" name="Content Placeholder 3" descr="Screen Shot 2014-02-03 at 5.41.49 PM.png"/>
          <p:cNvPicPr>
            <a:picLocks noGrp="1" noChangeAspect="1"/>
          </p:cNvPicPr>
          <p:nvPr>
            <p:ph idx="1"/>
          </p:nvPr>
        </p:nvPicPr>
        <p:blipFill>
          <a:blip r:embed="rId3">
            <a:extLst>
              <a:ext uri="{28A0092B-C50C-407E-A947-70E740481C1C}">
                <a14:useLocalDpi xmlns:a14="http://schemas.microsoft.com/office/drawing/2010/main" val="0"/>
              </a:ext>
            </a:extLst>
          </a:blip>
          <a:srcRect t="-77147" b="-77147"/>
          <a:stretch>
            <a:fillRect/>
          </a:stretch>
        </p:blipFill>
        <p:spPr>
          <a:xfrm>
            <a:off x="33861" y="1587022"/>
            <a:ext cx="9160933" cy="5025042"/>
          </a:xfrm>
        </p:spPr>
      </p:pic>
      <p:cxnSp>
        <p:nvCxnSpPr>
          <p:cNvPr id="6" name="Straight Connector 5"/>
          <p:cNvCxnSpPr/>
          <p:nvPr/>
        </p:nvCxnSpPr>
        <p:spPr>
          <a:xfrm flipV="1">
            <a:off x="5638800" y="3962399"/>
            <a:ext cx="694267" cy="1693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6157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par>
                                <p:cTn id="7" presetID="6" presetClass="emph" presetSubtype="0" fill="hold" nodeType="withEffect">
                                  <p:stCondLst>
                                    <p:cond delay="0"/>
                                  </p:stCondLst>
                                  <p:childTnLst>
                                    <p:animScale>
                                      <p:cBhvr>
                                        <p:cTn id="8"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your own Research!</a:t>
            </a:r>
            <a:endParaRPr lang="en-US" dirty="0"/>
          </a:p>
        </p:txBody>
      </p:sp>
      <p:sp>
        <p:nvSpPr>
          <p:cNvPr id="3" name="Content Placeholder 2"/>
          <p:cNvSpPr>
            <a:spLocks noGrp="1"/>
          </p:cNvSpPr>
          <p:nvPr>
            <p:ph idx="1"/>
          </p:nvPr>
        </p:nvSpPr>
        <p:spPr/>
        <p:txBody>
          <a:bodyPr>
            <a:normAutofit/>
          </a:bodyPr>
          <a:lstStyle/>
          <a:p>
            <a:r>
              <a:rPr lang="en-US" sz="2400" dirty="0" smtClean="0"/>
              <a:t>Read the article at your own table. </a:t>
            </a:r>
          </a:p>
          <a:p>
            <a:pPr lvl="1"/>
            <a:r>
              <a:rPr lang="en-US" sz="2000" dirty="0"/>
              <a:t>P</a:t>
            </a:r>
            <a:r>
              <a:rPr lang="en-US" sz="2000" dirty="0" smtClean="0"/>
              <a:t>opcorn read, and then you can read independently. </a:t>
            </a:r>
          </a:p>
          <a:p>
            <a:pPr lvl="1"/>
            <a:r>
              <a:rPr lang="en-US" sz="2000" dirty="0" smtClean="0"/>
              <a:t>Use the </a:t>
            </a:r>
            <a:r>
              <a:rPr lang="en-US" sz="2000" b="1" i="1" u="sng" dirty="0" smtClean="0"/>
              <a:t>Journal Club Symbols </a:t>
            </a:r>
            <a:r>
              <a:rPr lang="en-US" sz="2000" dirty="0" smtClean="0"/>
              <a:t>to annotate your article. </a:t>
            </a:r>
          </a:p>
          <a:p>
            <a:pPr lvl="1"/>
            <a:r>
              <a:rPr lang="en-US" sz="2000" dirty="0" smtClean="0"/>
              <a:t>Using your annotations will better help you answer all of your questions and share during your discussion. </a:t>
            </a:r>
          </a:p>
          <a:p>
            <a:pPr marL="228600" lvl="1" indent="0">
              <a:buNone/>
            </a:pPr>
            <a:endParaRPr lang="en-US" sz="2000" dirty="0"/>
          </a:p>
          <a:p>
            <a:r>
              <a:rPr lang="en-US" sz="2200" dirty="0" smtClean="0"/>
              <a:t>Noise Level: Library Voices</a:t>
            </a:r>
          </a:p>
          <a:p>
            <a:r>
              <a:rPr lang="en-US" sz="2200" dirty="0" smtClean="0"/>
              <a:t>Time: 15 minutes</a:t>
            </a:r>
          </a:p>
        </p:txBody>
      </p:sp>
      <p:sp>
        <p:nvSpPr>
          <p:cNvPr id="4" name="TextBox 3"/>
          <p:cNvSpPr txBox="1"/>
          <p:nvPr/>
        </p:nvSpPr>
        <p:spPr>
          <a:xfrm rot="20214711">
            <a:off x="541862" y="2116681"/>
            <a:ext cx="7733054" cy="3046988"/>
          </a:xfrm>
          <a:prstGeom prst="rect">
            <a:avLst/>
          </a:prstGeom>
          <a:solidFill>
            <a:schemeClr val="accent4">
              <a:lumMod val="40000"/>
              <a:lumOff val="60000"/>
            </a:schemeClr>
          </a:solidFill>
        </p:spPr>
        <p:txBody>
          <a:bodyPr wrap="square" rtlCol="0">
            <a:spAutoFit/>
          </a:bodyPr>
          <a:lstStyle/>
          <a:p>
            <a:r>
              <a:rPr lang="en-US" sz="4800" dirty="0" smtClean="0"/>
              <a:t>You must read the article </a:t>
            </a:r>
            <a:r>
              <a:rPr lang="en-US" sz="4800" dirty="0" smtClean="0">
                <a:solidFill>
                  <a:srgbClr val="008000"/>
                </a:solidFill>
              </a:rPr>
              <a:t>AT LEAST TWICE</a:t>
            </a:r>
            <a:r>
              <a:rPr lang="en-US" sz="4800" dirty="0" smtClean="0"/>
              <a:t>. Once independently and one with your group</a:t>
            </a:r>
            <a:endParaRPr lang="en-US" sz="4800" dirty="0"/>
          </a:p>
        </p:txBody>
      </p:sp>
    </p:spTree>
    <p:extLst>
      <p:ext uri="{BB962C8B-B14F-4D97-AF65-F5344CB8AC3E}">
        <p14:creationId xmlns:p14="http://schemas.microsoft.com/office/powerpoint/2010/main" val="2692870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cap="all" dirty="0">
                <a:effectLst>
                  <a:reflection blurRad="12700" stA="28000" endPos="45000" dist="1003" dir="5400000" sy="-100000" algn="bl"/>
                </a:effectLst>
              </a:rPr>
              <a:t>Journal Club Symbols</a:t>
            </a:r>
            <a:r>
              <a:rPr lang="en-US" dirty="0"/>
              <a:t>		</a:t>
            </a:r>
          </a:p>
        </p:txBody>
      </p:sp>
      <p:sp>
        <p:nvSpPr>
          <p:cNvPr id="3" name="Content Placeholder 2"/>
          <p:cNvSpPr>
            <a:spLocks noGrp="1"/>
          </p:cNvSpPr>
          <p:nvPr>
            <p:ph idx="1"/>
          </p:nvPr>
        </p:nvSpPr>
        <p:spPr>
          <a:xfrm>
            <a:off x="0" y="1405467"/>
            <a:ext cx="8856133" cy="5215465"/>
          </a:xfrm>
        </p:spPr>
        <p:txBody>
          <a:bodyPr>
            <a:normAutofit/>
          </a:bodyPr>
          <a:lstStyle/>
          <a:p>
            <a:pPr marL="0" indent="0" algn="ctr">
              <a:buNone/>
            </a:pPr>
            <a:r>
              <a:rPr lang="en-US" sz="3200" dirty="0" smtClean="0"/>
              <a:t>This </a:t>
            </a:r>
            <a:r>
              <a:rPr lang="en-US" sz="3200" dirty="0"/>
              <a:t>is important</a:t>
            </a:r>
            <a:r>
              <a:rPr lang="en-US" sz="3200" dirty="0" smtClean="0"/>
              <a:t>.</a:t>
            </a:r>
            <a:r>
              <a:rPr lang="en-US" sz="3200" dirty="0"/>
              <a:t/>
            </a:r>
            <a:br>
              <a:rPr lang="en-US" sz="3200" dirty="0"/>
            </a:br>
            <a:r>
              <a:rPr lang="en-US" sz="3200" dirty="0"/>
              <a:t>   </a:t>
            </a:r>
            <a:r>
              <a:rPr lang="en-US" sz="3200" dirty="0" smtClean="0"/>
              <a:t>Main </a:t>
            </a:r>
            <a:r>
              <a:rPr lang="en-US" sz="3200" dirty="0"/>
              <a:t>Idea 	</a:t>
            </a:r>
          </a:p>
          <a:p>
            <a:pPr marL="0" indent="0" algn="ctr">
              <a:buNone/>
            </a:pPr>
            <a:r>
              <a:rPr lang="en-US" sz="3200" b="1" u="sng" dirty="0"/>
              <a:t>Supporting </a:t>
            </a:r>
            <a:r>
              <a:rPr lang="en-US" sz="3200" b="1" u="sng" dirty="0" smtClean="0"/>
              <a:t>Evidence</a:t>
            </a:r>
            <a:endParaRPr lang="en-US" sz="3200" dirty="0"/>
          </a:p>
          <a:p>
            <a:pPr marL="0" indent="0" algn="ctr">
              <a:buNone/>
            </a:pPr>
            <a:r>
              <a:rPr lang="en-US" sz="3200" dirty="0"/>
              <a:t>I need to look up this word </a:t>
            </a:r>
          </a:p>
          <a:p>
            <a:pPr marL="0" indent="0" algn="ctr">
              <a:buNone/>
            </a:pPr>
            <a:r>
              <a:rPr lang="en-US" sz="4000" b="1" dirty="0">
                <a:solidFill>
                  <a:srgbClr val="FF0000"/>
                </a:solidFill>
                <a:effectLst>
                  <a:outerShdw blurRad="69850" dist="43180" dir="5400000" sx="0" sy="0">
                    <a:srgbClr val="000000">
                      <a:alpha val="65000"/>
                    </a:srgbClr>
                  </a:outerShdw>
                </a:effectLst>
              </a:rPr>
              <a:t>?</a:t>
            </a:r>
            <a:r>
              <a:rPr lang="en-US" sz="3200" dirty="0"/>
              <a:t> I need more information </a:t>
            </a:r>
          </a:p>
          <a:p>
            <a:pPr marL="0" indent="0" algn="ctr">
              <a:buNone/>
            </a:pPr>
            <a:r>
              <a:rPr lang="en-US" sz="4000" b="1" cap="all" dirty="0">
                <a:solidFill>
                  <a:srgbClr val="FF0000"/>
                </a:solidFill>
                <a:effectLst>
                  <a:reflection blurRad="12700" stA="28000" endPos="45000" dist="1003" dir="5400000" sy="-100000" algn="bl"/>
                </a:effectLst>
              </a:rPr>
              <a:t>!!!!</a:t>
            </a:r>
            <a:r>
              <a:rPr lang="en-US" sz="3200" b="1" cap="all" dirty="0">
                <a:effectLst>
                  <a:reflection blurRad="12700" stA="28000" endPos="45000" dist="1003" dir="5400000" sy="-100000" algn="bl"/>
                </a:effectLst>
              </a:rPr>
              <a:t>	</a:t>
            </a:r>
            <a:r>
              <a:rPr lang="en-US" sz="3200" dirty="0"/>
              <a:t>I’m surprised! I didn’t know!</a:t>
            </a:r>
          </a:p>
          <a:p>
            <a:pPr marL="0" indent="0" algn="ctr">
              <a:buNone/>
            </a:pPr>
            <a:r>
              <a:rPr lang="en-US" sz="3200" dirty="0"/>
              <a:t>This reminds me of…</a:t>
            </a:r>
            <a:r>
              <a:rPr lang="en-US" sz="4400" dirty="0">
                <a:solidFill>
                  <a:schemeClr val="accent2">
                    <a:lumMod val="75000"/>
                    <a:lumOff val="25000"/>
                  </a:schemeClr>
                </a:solidFill>
              </a:rPr>
              <a:t> </a:t>
            </a:r>
            <a:r>
              <a:rPr lang="en-US" sz="4400" b="1" dirty="0">
                <a:solidFill>
                  <a:schemeClr val="accent2">
                    <a:lumMod val="75000"/>
                    <a:lumOff val="25000"/>
                  </a:schemeClr>
                </a:solidFill>
                <a:effectLst>
                  <a:outerShdw blurRad="50000" dist="50800" dir="7500000" algn="tl">
                    <a:srgbClr val="000000">
                      <a:alpha val="35000"/>
                    </a:srgbClr>
                  </a:outerShdw>
                </a:effectLst>
              </a:rPr>
              <a:t>∞</a:t>
            </a:r>
            <a:r>
              <a:rPr lang="en-US" sz="4400" dirty="0">
                <a:solidFill>
                  <a:schemeClr val="accent2">
                    <a:lumMod val="75000"/>
                    <a:lumOff val="25000"/>
                  </a:schemeClr>
                </a:solidFill>
              </a:rPr>
              <a:t> </a:t>
            </a:r>
          </a:p>
        </p:txBody>
      </p:sp>
      <p:sp>
        <p:nvSpPr>
          <p:cNvPr id="5" name="5-Point Star 4"/>
          <p:cNvSpPr/>
          <p:nvPr/>
        </p:nvSpPr>
        <p:spPr>
          <a:xfrm>
            <a:off x="5825067" y="1041400"/>
            <a:ext cx="1179854" cy="1049867"/>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3302000" y="2336765"/>
            <a:ext cx="2421467" cy="220308"/>
          </a:xfrm>
          <a:custGeom>
            <a:avLst/>
            <a:gdLst>
              <a:gd name="connsiteX0" fmla="*/ 0 w 2421467"/>
              <a:gd name="connsiteY0" fmla="*/ 16968 h 220308"/>
              <a:gd name="connsiteX1" fmla="*/ 287867 w 2421467"/>
              <a:gd name="connsiteY1" fmla="*/ 186302 h 220308"/>
              <a:gd name="connsiteX2" fmla="*/ 592667 w 2421467"/>
              <a:gd name="connsiteY2" fmla="*/ 35 h 220308"/>
              <a:gd name="connsiteX3" fmla="*/ 948267 w 2421467"/>
              <a:gd name="connsiteY3" fmla="*/ 169368 h 220308"/>
              <a:gd name="connsiteX4" fmla="*/ 1270000 w 2421467"/>
              <a:gd name="connsiteY4" fmla="*/ 33902 h 220308"/>
              <a:gd name="connsiteX5" fmla="*/ 1574800 w 2421467"/>
              <a:gd name="connsiteY5" fmla="*/ 169368 h 220308"/>
              <a:gd name="connsiteX6" fmla="*/ 1828800 w 2421467"/>
              <a:gd name="connsiteY6" fmla="*/ 50835 h 220308"/>
              <a:gd name="connsiteX7" fmla="*/ 2150533 w 2421467"/>
              <a:gd name="connsiteY7" fmla="*/ 220168 h 220308"/>
              <a:gd name="connsiteX8" fmla="*/ 2421467 w 2421467"/>
              <a:gd name="connsiteY8" fmla="*/ 16968 h 22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1467" h="220308">
                <a:moveTo>
                  <a:pt x="0" y="16968"/>
                </a:moveTo>
                <a:cubicBezTo>
                  <a:pt x="94544" y="103046"/>
                  <a:pt x="189089" y="189124"/>
                  <a:pt x="287867" y="186302"/>
                </a:cubicBezTo>
                <a:cubicBezTo>
                  <a:pt x="386645" y="183480"/>
                  <a:pt x="482600" y="2857"/>
                  <a:pt x="592667" y="35"/>
                </a:cubicBezTo>
                <a:cubicBezTo>
                  <a:pt x="702734" y="-2787"/>
                  <a:pt x="835378" y="163724"/>
                  <a:pt x="948267" y="169368"/>
                </a:cubicBezTo>
                <a:cubicBezTo>
                  <a:pt x="1061156" y="175012"/>
                  <a:pt x="1165578" y="33902"/>
                  <a:pt x="1270000" y="33902"/>
                </a:cubicBezTo>
                <a:cubicBezTo>
                  <a:pt x="1374422" y="33902"/>
                  <a:pt x="1481667" y="166546"/>
                  <a:pt x="1574800" y="169368"/>
                </a:cubicBezTo>
                <a:cubicBezTo>
                  <a:pt x="1667933" y="172190"/>
                  <a:pt x="1732845" y="42368"/>
                  <a:pt x="1828800" y="50835"/>
                </a:cubicBezTo>
                <a:cubicBezTo>
                  <a:pt x="1924755" y="59302"/>
                  <a:pt x="2051755" y="225812"/>
                  <a:pt x="2150533" y="220168"/>
                </a:cubicBezTo>
                <a:cubicBezTo>
                  <a:pt x="2249311" y="214524"/>
                  <a:pt x="2421467" y="16968"/>
                  <a:pt x="2421467" y="1696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Oval 6"/>
          <p:cNvSpPr/>
          <p:nvPr/>
        </p:nvSpPr>
        <p:spPr>
          <a:xfrm>
            <a:off x="5825067" y="3471333"/>
            <a:ext cx="1354666" cy="508000"/>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97787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 and Share</a:t>
            </a:r>
            <a:endParaRPr lang="en-US" dirty="0"/>
          </a:p>
        </p:txBody>
      </p:sp>
      <p:sp>
        <p:nvSpPr>
          <p:cNvPr id="3" name="Content Placeholder 2"/>
          <p:cNvSpPr>
            <a:spLocks noGrp="1"/>
          </p:cNvSpPr>
          <p:nvPr>
            <p:ph idx="1"/>
          </p:nvPr>
        </p:nvSpPr>
        <p:spPr/>
        <p:txBody>
          <a:bodyPr/>
          <a:lstStyle/>
          <a:p>
            <a:r>
              <a:rPr lang="en-US" dirty="0" smtClean="0"/>
              <a:t>This is an opportunity for you to share what you have learned from reading the article and learning what others will share with you about their article. </a:t>
            </a:r>
          </a:p>
          <a:p>
            <a:endParaRPr lang="en-US" dirty="0"/>
          </a:p>
          <a:p>
            <a:r>
              <a:rPr lang="en-US" dirty="0" smtClean="0"/>
              <a:t>Work together to compare and contrast the articles by answering the think pair share questions. </a:t>
            </a:r>
          </a:p>
          <a:p>
            <a:endParaRPr lang="en-US" dirty="0"/>
          </a:p>
          <a:p>
            <a:r>
              <a:rPr lang="en-US" dirty="0" smtClean="0"/>
              <a:t>Create a Venn Diagram with both partners names on it to turn in at the end of class. </a:t>
            </a:r>
            <a:endParaRPr lang="en-US" dirty="0"/>
          </a:p>
        </p:txBody>
      </p:sp>
    </p:spTree>
    <p:extLst>
      <p:ext uri="{BB962C8B-B14F-4D97-AF65-F5344CB8AC3E}">
        <p14:creationId xmlns:p14="http://schemas.microsoft.com/office/powerpoint/2010/main" val="14425636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376</TotalTime>
  <Words>340</Words>
  <Application>Microsoft Macintosh PowerPoint</Application>
  <PresentationFormat>On-screen Show (4:3)</PresentationFormat>
  <Paragraphs>43</Paragraphs>
  <Slides>7</Slides>
  <Notes>2</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Advantage</vt:lpstr>
      <vt:lpstr>Bellwork 2.4.14</vt:lpstr>
      <vt:lpstr>Agenda</vt:lpstr>
      <vt:lpstr>Journal Club! </vt:lpstr>
      <vt:lpstr>Something I’m proud of!</vt:lpstr>
      <vt:lpstr>Do your own Research!</vt:lpstr>
      <vt:lpstr>Journal Club Symbols  </vt:lpstr>
      <vt:lpstr>Pair and Share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Bellwork 2.4.14</dc:title>
  <dc:creator>Joanne Kim</dc:creator>
  <cp:lastModifiedBy>Joanne Kim</cp:lastModifiedBy>
  <cp:revision>7</cp:revision>
  <dcterms:created xsi:type="dcterms:W3CDTF">2014-02-03T23:34:46Z</dcterms:created>
  <dcterms:modified xsi:type="dcterms:W3CDTF">2014-02-04T05:51:26Z</dcterms:modified>
</cp:coreProperties>
</file>