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3" r:id="rId6"/>
    <p:sldId id="261" r:id="rId7"/>
    <p:sldId id="273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4F0F8-52FB-594F-8A80-24DEA4745283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EFE8C-7A47-964C-A16A-39633A82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7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  <a:ea typeface="ＭＳ Ｐゴシック" charset="0"/>
              </a:defRPr>
            </a:lvl9pPr>
          </a:lstStyle>
          <a:p>
            <a:fld id="{C2AD3BA0-BC44-8546-A9CD-9371E203472A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66" tIns="46034" rIns="92066" bIns="46034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815271-6F62-5945-B91E-1B1E08663C02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206294B-D04D-0E46-B73F-C289B2025B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5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January 13, 2013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1" b="5254"/>
          <a:stretch/>
        </p:blipFill>
        <p:spPr bwMode="auto">
          <a:xfrm>
            <a:off x="1946276" y="1498599"/>
            <a:ext cx="5432424" cy="4922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87878"/>
              </p:ext>
            </p:extLst>
          </p:nvPr>
        </p:nvGraphicFramePr>
        <p:xfrm>
          <a:off x="278040" y="2193996"/>
          <a:ext cx="8611377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80594"/>
                <a:gridCol w="5630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Substance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</a:t>
                      </a:r>
                      <a:r>
                        <a:rPr lang="en-US" sz="1200" baseline="0" dirty="0" smtClean="0"/>
                        <a:t> or Reactant?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PbBr</a:t>
                      </a:r>
                      <a:r>
                        <a:rPr lang="en-US" sz="1200" baseline="-250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</a:t>
                      </a:r>
                      <a:r>
                        <a:rPr lang="en-US" sz="1200" baseline="-250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3" y="3822700"/>
            <a:ext cx="6550027" cy="660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804920"/>
              </p:ext>
            </p:extLst>
          </p:nvPr>
        </p:nvGraphicFramePr>
        <p:xfrm>
          <a:off x="430440" y="4724400"/>
          <a:ext cx="8611377" cy="1742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80594"/>
                <a:gridCol w="5630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Product</a:t>
                      </a:r>
                      <a:r>
                        <a:rPr lang="en-US" sz="1600" baseline="0" dirty="0" smtClean="0"/>
                        <a:t> or Reactant?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r>
                        <a:rPr lang="en-US" sz="1600" baseline="-25000" dirty="0" smtClean="0"/>
                        <a:t>12</a:t>
                      </a:r>
                      <a:r>
                        <a:rPr lang="en-US" sz="1600" baseline="0" dirty="0" smtClean="0"/>
                        <a:t>H</a:t>
                      </a:r>
                      <a:r>
                        <a:rPr lang="en-US" sz="1600" baseline="-25000" dirty="0" smtClean="0"/>
                        <a:t>22</a:t>
                      </a:r>
                      <a:r>
                        <a:rPr lang="en-US" sz="1600" baseline="0" dirty="0" smtClean="0"/>
                        <a:t>O</a:t>
                      </a:r>
                      <a:r>
                        <a:rPr lang="en-US" sz="1600" baseline="-250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29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4163" y="1834444"/>
            <a:ext cx="8574087" cy="4291719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1</a:t>
            </a:r>
            <a:r>
              <a:rPr lang="en-US" sz="3200" dirty="0" smtClean="0"/>
              <a:t>.) _____ </a:t>
            </a:r>
            <a:r>
              <a:rPr lang="en-US" sz="3200" dirty="0" err="1" smtClean="0"/>
              <a:t>g</a:t>
            </a:r>
            <a:r>
              <a:rPr lang="en-US" sz="3200" dirty="0" smtClean="0"/>
              <a:t> of potassium reacts with 20 </a:t>
            </a:r>
            <a:r>
              <a:rPr lang="en-US" sz="3200" dirty="0" err="1" smtClean="0"/>
              <a:t>g</a:t>
            </a:r>
            <a:r>
              <a:rPr lang="en-US" sz="3200" dirty="0" smtClean="0"/>
              <a:t> of oxygen to produce 50 </a:t>
            </a:r>
            <a:r>
              <a:rPr lang="en-US" sz="3200" dirty="0" err="1" smtClean="0"/>
              <a:t>g</a:t>
            </a:r>
            <a:r>
              <a:rPr lang="en-US" sz="3200" dirty="0" smtClean="0"/>
              <a:t> of potassium oxide.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800" dirty="0" smtClean="0"/>
              <a:t>Write Equation: </a:t>
            </a:r>
            <a:r>
              <a:rPr lang="en-US" sz="2800" dirty="0" smtClean="0">
                <a:solidFill>
                  <a:srgbClr val="528A02"/>
                </a:solidFill>
              </a:rPr>
              <a:t>X </a:t>
            </a:r>
            <a:r>
              <a:rPr lang="en-US" sz="2800" dirty="0" err="1" smtClean="0">
                <a:solidFill>
                  <a:srgbClr val="528A02"/>
                </a:solidFill>
              </a:rPr>
              <a:t>g</a:t>
            </a:r>
            <a:r>
              <a:rPr lang="en-US" sz="2800" dirty="0" smtClean="0">
                <a:solidFill>
                  <a:srgbClr val="528A02"/>
                </a:solidFill>
              </a:rPr>
              <a:t> potassium + 20g oxygen = 50 </a:t>
            </a:r>
            <a:r>
              <a:rPr lang="en-US" sz="2800" dirty="0" err="1" smtClean="0">
                <a:solidFill>
                  <a:srgbClr val="528A02"/>
                </a:solidFill>
              </a:rPr>
              <a:t>g</a:t>
            </a:r>
            <a:r>
              <a:rPr lang="en-US" sz="2800" dirty="0" smtClean="0">
                <a:solidFill>
                  <a:srgbClr val="528A02"/>
                </a:solidFill>
              </a:rPr>
              <a:t> K2O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800" dirty="0" smtClean="0"/>
              <a:t>Solve for X:  </a:t>
            </a:r>
            <a:r>
              <a:rPr lang="en-US" sz="2800" dirty="0" smtClean="0">
                <a:solidFill>
                  <a:srgbClr val="528A02"/>
                </a:solidFill>
              </a:rPr>
              <a:t>X + 20 = 50</a:t>
            </a:r>
          </a:p>
          <a:p>
            <a:pPr>
              <a:buNone/>
            </a:pPr>
            <a:r>
              <a:rPr lang="en-US" sz="3200" dirty="0" smtClean="0">
                <a:solidFill>
                  <a:srgbClr val="528A02"/>
                </a:solidFill>
              </a:rPr>
              <a:t>				</a:t>
            </a:r>
            <a:r>
              <a:rPr lang="en-US" sz="2800" dirty="0" smtClean="0">
                <a:solidFill>
                  <a:srgbClr val="528A02"/>
                </a:solidFill>
              </a:rPr>
              <a:t>	</a:t>
            </a:r>
            <a:r>
              <a:rPr lang="en-US" sz="3600" dirty="0" err="1" smtClean="0">
                <a:solidFill>
                  <a:srgbClr val="528A02"/>
                </a:solidFill>
              </a:rPr>
              <a:t>x</a:t>
            </a:r>
            <a:r>
              <a:rPr lang="en-US" sz="3600" dirty="0" smtClean="0">
                <a:solidFill>
                  <a:srgbClr val="528A02"/>
                </a:solidFill>
              </a:rPr>
              <a:t>=30</a:t>
            </a:r>
            <a:endParaRPr lang="en-US" sz="3200" dirty="0" smtClean="0">
              <a:solidFill>
                <a:srgbClr val="528A0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2.) 1 grams reactant A + 10 grams reactant B → ______ grams product C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Equation:  _____ + _______ = _________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Solve for X: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6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3.) 15 </a:t>
            </a:r>
            <a:r>
              <a:rPr lang="en-US" dirty="0" err="1" smtClean="0"/>
              <a:t>g</a:t>
            </a:r>
            <a:r>
              <a:rPr lang="en-US" dirty="0" smtClean="0"/>
              <a:t> of lithium creates a reaction with _____ </a:t>
            </a:r>
            <a:r>
              <a:rPr lang="en-US" dirty="0" err="1" smtClean="0"/>
              <a:t>g</a:t>
            </a:r>
            <a:r>
              <a:rPr lang="en-US" dirty="0" smtClean="0"/>
              <a:t> sulfur to produce 45 </a:t>
            </a:r>
            <a:r>
              <a:rPr lang="en-US" dirty="0" err="1" smtClean="0"/>
              <a:t>g</a:t>
            </a:r>
            <a:r>
              <a:rPr lang="en-US" dirty="0" smtClean="0"/>
              <a:t> of lithium sulfide.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Equation: 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Solve for 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7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4.) 3 grams reactant W + ____ grams reactant X → 2 grams product Y + 10 grams product Z 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Equation: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 Solve for X: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0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3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Objective: Students will be able to apply the Law of Conservation of mass in chemical equations to find the missing mass of the reactant and product.</a:t>
            </a:r>
          </a:p>
          <a:p>
            <a:r>
              <a:rPr lang="en-US" dirty="0" smtClean="0"/>
              <a:t>Guided Practice</a:t>
            </a:r>
          </a:p>
          <a:p>
            <a:r>
              <a:rPr lang="en-US" dirty="0" smtClean="0"/>
              <a:t>Independent Practice </a:t>
            </a:r>
          </a:p>
          <a:p>
            <a:r>
              <a:rPr lang="en-US" dirty="0" smtClean="0"/>
              <a:t>EXIT TICKET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1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451" r="-7451"/>
          <a:stretch>
            <a:fillRect/>
          </a:stretch>
        </p:blipFill>
        <p:spPr>
          <a:xfrm>
            <a:off x="498475" y="1981200"/>
            <a:ext cx="7556500" cy="4144963"/>
          </a:xfrm>
        </p:spPr>
      </p:pic>
    </p:spTree>
    <p:extLst>
      <p:ext uri="{BB962C8B-B14F-4D97-AF65-F5344CB8AC3E}">
        <p14:creationId xmlns:p14="http://schemas.microsoft.com/office/powerpoint/2010/main" val="221789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618" b="-26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880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479778"/>
            <a:ext cx="8534400" cy="739306"/>
          </a:xfrm>
          <a:noFill/>
        </p:spPr>
        <p:txBody>
          <a:bodyPr wrap="square" lIns="92075" tIns="46038" rIns="92075" bIns="46038" anchor="t" anchorCtr="1">
            <a:spAutoFit/>
          </a:bodyPr>
          <a:lstStyle/>
          <a:p>
            <a:pPr eaLnBrk="1" hangingPunct="1"/>
            <a:r>
              <a:rPr lang="en-US" dirty="0">
                <a:latin typeface="Georgia"/>
                <a:ea typeface="ＭＳ Ｐゴシック" charset="0"/>
                <a:cs typeface="Georgia"/>
              </a:rPr>
              <a:t>In a chemical reaction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16075"/>
            <a:ext cx="8305800" cy="2352675"/>
          </a:xfrm>
          <a:noFill/>
        </p:spPr>
        <p:txBody>
          <a:bodyPr lIns="92075" tIns="46038" rIns="92075" bIns="46038"/>
          <a:lstStyle/>
          <a:p>
            <a:pPr algn="ctr" eaLnBrk="1" hangingPunct="1">
              <a:buFontTx/>
              <a:buNone/>
            </a:pPr>
            <a:r>
              <a:rPr lang="en-US" sz="3200" dirty="0">
                <a:latin typeface="Georgia"/>
                <a:ea typeface="ＭＳ Ｐゴシック" charset="0"/>
                <a:cs typeface="Georgia"/>
              </a:rPr>
              <a:t>The way atoms are joined is </a:t>
            </a:r>
            <a:r>
              <a:rPr lang="en-US" sz="3200" dirty="0" smtClean="0">
                <a:latin typeface="Georgia"/>
                <a:ea typeface="ＭＳ Ｐゴシック" charset="0"/>
                <a:cs typeface="Georgia"/>
              </a:rPr>
              <a:t>changed…</a:t>
            </a:r>
          </a:p>
          <a:p>
            <a:pPr algn="ctr" eaLnBrk="1" hangingPunct="1">
              <a:buFontTx/>
              <a:buNone/>
            </a:pPr>
            <a:r>
              <a:rPr lang="en-US" sz="3200" dirty="0">
                <a:solidFill>
                  <a:srgbClr val="528A02"/>
                </a:solidFill>
                <a:latin typeface="Georgia"/>
                <a:ea typeface="ＭＳ Ｐゴシック" charset="0"/>
                <a:cs typeface="Georgia"/>
              </a:rPr>
              <a:t>Atoms </a:t>
            </a:r>
            <a:r>
              <a:rPr lang="en-US" sz="3200" dirty="0" smtClean="0">
                <a:latin typeface="Georgia"/>
                <a:ea typeface="ＭＳ Ｐゴシック" charset="0"/>
                <a:cs typeface="Georgia"/>
              </a:rPr>
              <a:t>are </a:t>
            </a:r>
            <a:r>
              <a:rPr lang="en-US" sz="3200" b="1" dirty="0" smtClean="0">
                <a:solidFill>
                  <a:srgbClr val="528A02"/>
                </a:solidFill>
                <a:latin typeface="Georgia"/>
                <a:ea typeface="ＭＳ Ｐゴシック" charset="0"/>
                <a:cs typeface="Georgia"/>
              </a:rPr>
              <a:t>NOT</a:t>
            </a:r>
            <a:r>
              <a:rPr lang="en-US" altLang="ja-JP" sz="3200" dirty="0" smtClean="0">
                <a:solidFill>
                  <a:srgbClr val="528A02"/>
                </a:solidFill>
                <a:latin typeface="Georgia"/>
                <a:ea typeface="ＭＳ Ｐゴシック" charset="0"/>
                <a:cs typeface="Georgia"/>
              </a:rPr>
              <a:t> </a:t>
            </a:r>
            <a:r>
              <a:rPr lang="en-US" altLang="ja-JP" sz="3200" dirty="0">
                <a:solidFill>
                  <a:srgbClr val="528A02"/>
                </a:solidFill>
                <a:latin typeface="Georgia"/>
                <a:ea typeface="ＭＳ Ｐゴシック" charset="0"/>
                <a:cs typeface="Georgia"/>
              </a:rPr>
              <a:t>created or destroyed</a:t>
            </a:r>
            <a:r>
              <a:rPr lang="en-US" altLang="ja-JP" sz="3200" dirty="0">
                <a:latin typeface="Georgia"/>
                <a:ea typeface="ＭＳ Ｐゴシック" charset="0"/>
                <a:cs typeface="Georgia"/>
              </a:rPr>
              <a:t>.</a:t>
            </a:r>
          </a:p>
          <a:p>
            <a:pPr algn="ctr" eaLnBrk="1" hangingPunct="1">
              <a:buFontTx/>
              <a:buNone/>
            </a:pPr>
            <a:endParaRPr lang="en-US" dirty="0"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792413"/>
            <a:ext cx="9144000" cy="3775075"/>
            <a:chOff x="0" y="1449"/>
            <a:chExt cx="5760" cy="2247"/>
          </a:xfrm>
        </p:grpSpPr>
        <p:pic>
          <p:nvPicPr>
            <p:cNvPr id="25605" name="Picture 5" descr="cha56011_0306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792"/>
              <a:ext cx="5568" cy="1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0" y="1449"/>
              <a:ext cx="5760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folHlink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9552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know R.A.P. </a:t>
            </a:r>
            <a:r>
              <a:rPr lang="en-US" dirty="0"/>
              <a:t> w</a:t>
            </a:r>
            <a:r>
              <a:rPr lang="en-US" dirty="0" smtClean="0"/>
              <a:t>ell know you need </a:t>
            </a: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R.E. P.</a:t>
            </a:r>
          </a:p>
          <a:p>
            <a:pPr marL="0" indent="0">
              <a:buNone/>
            </a:pPr>
            <a:r>
              <a:rPr lang="en-US" dirty="0" smtClean="0"/>
              <a:t>Based on our demonstration from yesterday, we can conclude.</a:t>
            </a:r>
          </a:p>
          <a:p>
            <a:pPr marL="0" indent="0">
              <a:buNone/>
            </a:pPr>
            <a:r>
              <a:rPr lang="en-US" dirty="0" smtClean="0"/>
              <a:t>___________ of ___________ = __________ </a:t>
            </a:r>
            <a:r>
              <a:rPr lang="en-US" dirty="0" smtClean="0"/>
              <a:t>of_______________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727" y="2829976"/>
            <a:ext cx="8264469" cy="1200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R.</a:t>
            </a:r>
            <a:r>
              <a:rPr lang="en-US" sz="4800" b="1" dirty="0" err="1" smtClean="0">
                <a:solidFill>
                  <a:schemeClr val="tx1"/>
                </a:solidFill>
              </a:rPr>
              <a:t>eactant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E.</a:t>
            </a:r>
            <a:r>
              <a:rPr lang="en-US" sz="4800" b="1" dirty="0" err="1" smtClean="0">
                <a:solidFill>
                  <a:srgbClr val="000000"/>
                </a:solidFill>
              </a:rPr>
              <a:t>quals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P.</a:t>
            </a:r>
            <a:r>
              <a:rPr lang="en-US" sz="4800" b="1" dirty="0" err="1" smtClean="0">
                <a:solidFill>
                  <a:srgbClr val="000000"/>
                </a:solidFill>
              </a:rPr>
              <a:t>roduct</a:t>
            </a:r>
            <a:endParaRPr lang="en-US" sz="4400" dirty="0"/>
          </a:p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4597400"/>
            <a:ext cx="8086726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MASS OF </a:t>
            </a:r>
            <a:r>
              <a:rPr lang="en-US" sz="2800" b="1" dirty="0">
                <a:solidFill>
                  <a:srgbClr val="FF0000"/>
                </a:solidFill>
              </a:rPr>
              <a:t>R</a:t>
            </a:r>
            <a:r>
              <a:rPr lang="en-US" sz="2800" b="1" dirty="0">
                <a:solidFill>
                  <a:srgbClr val="000000"/>
                </a:solidFill>
              </a:rPr>
              <a:t>EACTANT 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>
                <a:solidFill>
                  <a:srgbClr val="000000"/>
                </a:solidFill>
              </a:rPr>
              <a:t> MASS OF PRODUCT</a:t>
            </a:r>
            <a:endParaRPr lang="en-US" sz="2400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2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06222"/>
            <a:ext cx="8574087" cy="4319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/>
              <a:t>the total mass of the reactants is 88 grams, what is the total mass of the products?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88 grams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/>
              <a:t>5 grams of product is produced, what was the mass of the reactants?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5 grams</a:t>
            </a:r>
          </a:p>
          <a:p>
            <a:pPr marL="0" indent="0">
              <a:buNone/>
            </a:pPr>
            <a:r>
              <a:rPr lang="en-US" i="1" dirty="0" smtClean="0"/>
              <a:t>Always be prepared to answer with the why.  </a:t>
            </a:r>
          </a:p>
          <a:p>
            <a:pPr marL="0" indent="0">
              <a:buNone/>
            </a:pPr>
            <a:r>
              <a:rPr lang="en-US" i="1" dirty="0" smtClean="0"/>
              <a:t>Your answer + because…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2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1848556"/>
            <a:ext cx="8265583" cy="4277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____ grams reactant L + 2 grams reactant M → 8 grams product 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0" indent="0">
              <a:buNone/>
            </a:pPr>
            <a:r>
              <a:rPr lang="en-US" dirty="0" smtClean="0"/>
              <a:t>	1.) </a:t>
            </a:r>
            <a:r>
              <a:rPr lang="en-US" dirty="0" smtClean="0">
                <a:solidFill>
                  <a:srgbClr val="528A02"/>
                </a:solidFill>
              </a:rPr>
              <a:t>Reactants: L &amp; M; Products: 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2.) Looking for </a:t>
            </a:r>
            <a:r>
              <a:rPr lang="en-US" dirty="0" smtClean="0">
                <a:solidFill>
                  <a:srgbClr val="528A02"/>
                </a:solidFill>
              </a:rPr>
              <a:t>grams of reactant 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3.) X grams L + 2g M = 8 </a:t>
            </a:r>
            <a:r>
              <a:rPr lang="en-US" dirty="0" err="1" smtClean="0"/>
              <a:t>g</a:t>
            </a:r>
            <a:r>
              <a:rPr lang="en-US" dirty="0" smtClean="0"/>
              <a:t> 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528A02"/>
                </a:solidFill>
              </a:rPr>
              <a:t>X grams + 2 grams = 8 grams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4.) </a:t>
            </a:r>
            <a:r>
              <a:rPr lang="en-US" dirty="0" smtClean="0">
                <a:solidFill>
                  <a:srgbClr val="528A02"/>
                </a:solidFill>
              </a:rPr>
              <a:t>X=2 grams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9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90890"/>
            <a:ext cx="8574087" cy="4235274"/>
          </a:xfrm>
        </p:spPr>
        <p:txBody>
          <a:bodyPr/>
          <a:lstStyle/>
          <a:p>
            <a:r>
              <a:rPr lang="en-US" sz="3200" dirty="0"/>
              <a:t>40 g of calcium reacts with 71 g of chlorine to produce _____ g of calcium chloride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Reaction:  </a:t>
            </a:r>
            <a:r>
              <a:rPr lang="en-US" dirty="0" smtClean="0">
                <a:solidFill>
                  <a:srgbClr val="528A02"/>
                </a:solidFill>
              </a:rPr>
              <a:t>40 </a:t>
            </a:r>
            <a:r>
              <a:rPr lang="en-US" dirty="0" err="1" smtClean="0">
                <a:solidFill>
                  <a:srgbClr val="528A02"/>
                </a:solidFill>
              </a:rPr>
              <a:t>g</a:t>
            </a:r>
            <a:r>
              <a:rPr lang="en-US" dirty="0" smtClean="0">
                <a:solidFill>
                  <a:srgbClr val="528A02"/>
                </a:solidFill>
              </a:rPr>
              <a:t> calcium + 71 </a:t>
            </a:r>
            <a:r>
              <a:rPr lang="en-US" dirty="0" err="1" smtClean="0">
                <a:solidFill>
                  <a:srgbClr val="528A02"/>
                </a:solidFill>
              </a:rPr>
              <a:t>g</a:t>
            </a:r>
            <a:r>
              <a:rPr lang="en-US" dirty="0" smtClean="0">
                <a:solidFill>
                  <a:srgbClr val="528A02"/>
                </a:solidFill>
              </a:rPr>
              <a:t> chlorine </a:t>
            </a:r>
            <a:r>
              <a:rPr lang="en-US" dirty="0" err="1" smtClean="0">
                <a:solidFill>
                  <a:srgbClr val="528A02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528A02"/>
                </a:solidFill>
                <a:sym typeface="Wingdings"/>
              </a:rPr>
              <a:t> X </a:t>
            </a:r>
            <a:r>
              <a:rPr lang="en-US" dirty="0" err="1" smtClean="0">
                <a:solidFill>
                  <a:srgbClr val="528A02"/>
                </a:solidFill>
                <a:sym typeface="Wingdings"/>
              </a:rPr>
              <a:t>g</a:t>
            </a:r>
            <a:r>
              <a:rPr lang="en-US" dirty="0" smtClean="0">
                <a:solidFill>
                  <a:srgbClr val="528A02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rgbClr val="528A02"/>
                </a:solidFill>
                <a:sym typeface="Wingdings"/>
              </a:rPr>
              <a:t>CaCl</a:t>
            </a:r>
            <a:endParaRPr lang="en-US" dirty="0" smtClean="0">
              <a:solidFill>
                <a:srgbClr val="528A02"/>
              </a:solidFill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Set up equation: </a:t>
            </a:r>
            <a:r>
              <a:rPr lang="en-US" dirty="0" smtClean="0">
                <a:solidFill>
                  <a:srgbClr val="528A02"/>
                </a:solidFill>
                <a:sym typeface="Wingdings"/>
              </a:rPr>
              <a:t>40g + 71g =  </a:t>
            </a:r>
            <a:r>
              <a:rPr lang="en-US" dirty="0" err="1" smtClean="0">
                <a:solidFill>
                  <a:srgbClr val="528A02"/>
                </a:solidFill>
                <a:sym typeface="Wingdings"/>
              </a:rPr>
              <a:t>Xg</a:t>
            </a:r>
            <a:endParaRPr lang="en-US" dirty="0" smtClean="0">
              <a:solidFill>
                <a:srgbClr val="528A02"/>
              </a:solidFill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Solve for X!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528A02"/>
                </a:solidFill>
                <a:sym typeface="Wingdings"/>
              </a:rPr>
              <a:t>X= 111g </a:t>
            </a:r>
            <a:r>
              <a:rPr lang="en-US" dirty="0" smtClean="0">
                <a:sym typeface="Wingdings"/>
              </a:rPr>
              <a:t>of Calcium chloride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5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doors.p3d 3"/>
  <p:tag name="POWER3D OPTIONS" val="Medium "/>
  <p:tag name="POWER3D CRC" val="78efd4aa0102"/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1916</TotalTime>
  <Words>356</Words>
  <Application>Microsoft Macintosh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Bellwork January 13, 2013 </vt:lpstr>
      <vt:lpstr>Agenda  </vt:lpstr>
      <vt:lpstr>Law of Conservation of Mass</vt:lpstr>
      <vt:lpstr>PowerPoint Presentation</vt:lpstr>
      <vt:lpstr>In a chemical reaction</vt:lpstr>
      <vt:lpstr>Law of Conservation of Mass </vt:lpstr>
      <vt:lpstr>Check for Understanding…</vt:lpstr>
      <vt:lpstr>Guided Example #1</vt:lpstr>
      <vt:lpstr>Guided Example #2</vt:lpstr>
      <vt:lpstr>Guided Practice</vt:lpstr>
      <vt:lpstr>Guided Practice</vt:lpstr>
      <vt:lpstr>Guided Practice</vt:lpstr>
      <vt:lpstr>PowerPoint Presentation</vt:lpstr>
      <vt:lpstr>Independent Practice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January 13, 2013 </dc:title>
  <dc:creator>Joanne Kim</dc:creator>
  <cp:lastModifiedBy>Joanne Kim</cp:lastModifiedBy>
  <cp:revision>6</cp:revision>
  <dcterms:created xsi:type="dcterms:W3CDTF">2014-01-07T17:29:57Z</dcterms:created>
  <dcterms:modified xsi:type="dcterms:W3CDTF">2014-01-12T03:45:05Z</dcterms:modified>
</cp:coreProperties>
</file>