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2" r:id="rId4"/>
    <p:sldId id="261" r:id="rId5"/>
    <p:sldId id="263" r:id="rId6"/>
    <p:sldId id="265" r:id="rId7"/>
    <p:sldId id="266" r:id="rId8"/>
    <p:sldId id="267" r:id="rId9"/>
    <p:sldId id="270" r:id="rId10"/>
    <p:sldId id="269" r:id="rId11"/>
    <p:sldId id="274" r:id="rId12"/>
    <p:sldId id="271" r:id="rId13"/>
    <p:sldId id="272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20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34BA77DB-7E37-9F4C-B19D-0C08759445E2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77DB-7E37-9F4C-B19D-0C08759445E2}" type="datetimeFigureOut">
              <a:rPr lang="en-US" smtClean="0"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C277-13F5-BB4F-A84E-DB6356D88D6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77DB-7E37-9F4C-B19D-0C08759445E2}" type="datetimeFigureOut">
              <a:rPr lang="en-US" smtClean="0"/>
              <a:t>1/28/14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C277-13F5-BB4F-A84E-DB6356D88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77DB-7E37-9F4C-B19D-0C08759445E2}" type="datetimeFigureOut">
              <a:rPr lang="en-US" smtClean="0"/>
              <a:t>1/28/14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C277-13F5-BB4F-A84E-DB6356D88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4BA77DB-7E37-9F4C-B19D-0C08759445E2}" type="datetimeFigureOut">
              <a:rPr lang="en-US" smtClean="0"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4BA77DB-7E37-9F4C-B19D-0C08759445E2}" type="datetimeFigureOut">
              <a:rPr lang="en-US" smtClean="0"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C277-13F5-BB4F-A84E-DB6356D88D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77DB-7E37-9F4C-B19D-0C08759445E2}" type="datetimeFigureOut">
              <a:rPr lang="en-US" smtClean="0"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C277-13F5-BB4F-A84E-DB6356D88D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BA77DB-7E37-9F4C-B19D-0C08759445E2}" type="datetimeFigureOut">
              <a:rPr lang="en-US" smtClean="0"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C277-13F5-BB4F-A84E-DB6356D88D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BA77DB-7E37-9F4C-B19D-0C08759445E2}" type="datetimeFigureOut">
              <a:rPr lang="en-US" smtClean="0"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C277-13F5-BB4F-A84E-DB6356D88D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4BA77DB-7E37-9F4C-B19D-0C08759445E2}" type="datetimeFigureOut">
              <a:rPr lang="en-US" smtClean="0"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C277-13F5-BB4F-A84E-DB6356D88D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77DB-7E37-9F4C-B19D-0C08759445E2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C277-13F5-BB4F-A84E-DB6356D88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77DB-7E37-9F4C-B19D-0C08759445E2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C277-13F5-BB4F-A84E-DB6356D88D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77DB-7E37-9F4C-B19D-0C08759445E2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C277-13F5-BB4F-A84E-DB6356D88D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77DB-7E37-9F4C-B19D-0C08759445E2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C277-13F5-BB4F-A84E-DB6356D88D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34BA77DB-7E37-9F4C-B19D-0C08759445E2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4BA77DB-7E37-9F4C-B19D-0C08759445E2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23A9C277-13F5-BB4F-A84E-DB6356D88D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77DB-7E37-9F4C-B19D-0C08759445E2}" type="datetimeFigureOut">
              <a:rPr lang="en-US" smtClean="0"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C277-13F5-BB4F-A84E-DB6356D88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77DB-7E37-9F4C-B19D-0C08759445E2}" type="datetimeFigureOut">
              <a:rPr lang="en-US" smtClean="0"/>
              <a:t>1/28/14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C277-13F5-BB4F-A84E-DB6356D88D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77DB-7E37-9F4C-B19D-0C08759445E2}" type="datetimeFigureOut">
              <a:rPr lang="en-US" smtClean="0"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23A9C277-13F5-BB4F-A84E-DB6356D88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77DB-7E37-9F4C-B19D-0C08759445E2}" type="datetimeFigureOut">
              <a:rPr lang="en-US" smtClean="0"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C277-13F5-BB4F-A84E-DB6356D88D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4BA77DB-7E37-9F4C-B19D-0C08759445E2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3A9C277-13F5-BB4F-A84E-DB6356D88D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kristinalberga:Documents:TFA%20memphis%2011%20MASE:Unit%2003%20PROPERTIES%20OF%20MATTER:Week%2011%20acids%20and%20bases:Day%204%2010.27:10.27%20pH%20scale%20GN.doc!OLE_LINK1" TargetMode="External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 1. 28.14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475" y="1981200"/>
            <a:ext cx="8839342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Please walk in Silently and begin your </a:t>
            </a:r>
            <a:r>
              <a:rPr lang="en-US" dirty="0" err="1" smtClean="0"/>
              <a:t>bellwork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1.) Name 3 differences between an acid and a base.</a:t>
            </a:r>
          </a:p>
          <a:p>
            <a:pPr marL="0" indent="0">
              <a:buNone/>
            </a:pPr>
            <a:r>
              <a:rPr lang="en-US" dirty="0" smtClean="0"/>
              <a:t>2. ) Name 2 things that acids and bases have in common. </a:t>
            </a:r>
          </a:p>
          <a:p>
            <a:pPr marL="0" indent="0">
              <a:buNone/>
            </a:pPr>
            <a:r>
              <a:rPr lang="en-US" dirty="0" smtClean="0"/>
              <a:t>3.) Give 1 example of an acid and 1 example of a base.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i="1" dirty="0" smtClean="0"/>
              <a:t>ALWAYS WRITE IN COMPLETE SENTENCES</a:t>
            </a:r>
          </a:p>
        </p:txBody>
      </p:sp>
    </p:spTree>
    <p:extLst>
      <p:ext uri="{BB962C8B-B14F-4D97-AF65-F5344CB8AC3E}">
        <p14:creationId xmlns:p14="http://schemas.microsoft.com/office/powerpoint/2010/main" val="206642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your pH scale look like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676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dirty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301752" y="2581148"/>
          <a:ext cx="8485334" cy="1470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6743700" imgH="1168400" progId="Word.Document.12">
                  <p:link updateAutomatic="1"/>
                </p:oleObj>
              </mc:Choice>
              <mc:Fallback>
                <p:oleObj name="Document" r:id="rId3" imgW="6743700" imgH="11684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52" y="2581148"/>
                        <a:ext cx="8485334" cy="1470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 Arrow 4"/>
          <p:cNvSpPr/>
          <p:nvPr/>
        </p:nvSpPr>
        <p:spPr>
          <a:xfrm>
            <a:off x="301752" y="4051300"/>
            <a:ext cx="4051300" cy="6731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0800000">
            <a:off x="4735786" y="4051300"/>
            <a:ext cx="4051300" cy="673100"/>
          </a:xfrm>
          <a:prstGeom prst="lef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41400" y="4724400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Increasing Acidity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2100" y="4724401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Increasingly basic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11816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Strongest Acid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1914" y="2211816"/>
            <a:ext cx="180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Strongest Base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16200000">
            <a:off x="-9398" y="2878074"/>
            <a:ext cx="977900" cy="384048"/>
          </a:xfrm>
          <a:prstGeom prst="lef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6200000">
            <a:off x="8106112" y="2878074"/>
            <a:ext cx="977900" cy="384048"/>
          </a:xfrm>
          <a:prstGeom prst="lef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1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B9899"/>
                </a:solidFill>
                <a:latin typeface="Georgia" charset="0"/>
              </a:rPr>
              <a:t>Practice</a:t>
            </a:r>
          </a:p>
        </p:txBody>
      </p:sp>
      <p:sp>
        <p:nvSpPr>
          <p:cNvPr id="66563" name="Rectangle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  <a:cs typeface="+mn-cs"/>
              </a:rPr>
              <a:t>Which is a stronger acid?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</a:rPr>
              <a:t>A) pH=4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</a:rPr>
              <a:t>B) pH=5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+mn-ea"/>
              <a:cs typeface="+mn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  <a:cs typeface="+mn-cs"/>
              </a:rPr>
              <a:t>Which is a weaker base?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</a:rPr>
              <a:t>A) pH=10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</a:rPr>
              <a:t>B) pH=14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+mn-ea"/>
              <a:cs typeface="+mn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  <a:cs typeface="+mn-cs"/>
              </a:rPr>
              <a:t>Which is a stronger base?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</a:rPr>
              <a:t>A) pH=12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</a:rPr>
              <a:t>B) pH=13</a:t>
            </a:r>
          </a:p>
        </p:txBody>
      </p:sp>
    </p:spTree>
    <p:extLst>
      <p:ext uri="{BB962C8B-B14F-4D97-AF65-F5344CB8AC3E}">
        <p14:creationId xmlns:p14="http://schemas.microsoft.com/office/powerpoint/2010/main" val="211159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Well, how do you find the pH?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several ways to find the pH </a:t>
            </a:r>
          </a:p>
          <a:p>
            <a:pPr lvl="1"/>
            <a:r>
              <a:rPr lang="en-US" dirty="0" smtClean="0"/>
              <a:t>pH meter</a:t>
            </a:r>
          </a:p>
          <a:p>
            <a:pPr lvl="1"/>
            <a:r>
              <a:rPr lang="en-US" dirty="0"/>
              <a:t>Chemical indicators</a:t>
            </a:r>
          </a:p>
          <a:p>
            <a:pPr lvl="2"/>
            <a:r>
              <a:rPr lang="en-US" dirty="0" smtClean="0"/>
              <a:t>Litmus paper</a:t>
            </a:r>
          </a:p>
          <a:p>
            <a:pPr lvl="2"/>
            <a:r>
              <a:rPr lang="en-US" dirty="0" smtClean="0"/>
              <a:t>pH paper</a:t>
            </a:r>
          </a:p>
        </p:txBody>
      </p:sp>
    </p:spTree>
    <p:extLst>
      <p:ext uri="{BB962C8B-B14F-4D97-AF65-F5344CB8AC3E}">
        <p14:creationId xmlns:p14="http://schemas.microsoft.com/office/powerpoint/2010/main" val="236667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 meter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pH meter uses electrodes to measure the ions and converts them to </a:t>
            </a:r>
            <a:r>
              <a:rPr lang="en-US" dirty="0" err="1" smtClean="0"/>
              <a:t>pH.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2997200"/>
            <a:ext cx="54991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8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 smtClean="0"/>
              <a:t> Chemical Indicators are</a:t>
            </a:r>
            <a:r>
              <a:rPr lang="en-US" sz="2400" dirty="0" smtClean="0"/>
              <a:t> substances </a:t>
            </a:r>
            <a:r>
              <a:rPr lang="en-US" sz="2400" dirty="0"/>
              <a:t>used to measure or indicate the </a:t>
            </a:r>
            <a:r>
              <a:rPr lang="en-US" sz="2400" dirty="0" smtClean="0"/>
              <a:t>pH of </a:t>
            </a:r>
            <a:r>
              <a:rPr lang="en-US" sz="2400" dirty="0"/>
              <a:t>a </a:t>
            </a:r>
            <a:r>
              <a:rPr lang="en-US" sz="2400" dirty="0" smtClean="0"/>
              <a:t>substance.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941" y="3057171"/>
            <a:ext cx="5894633" cy="33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3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25246" y="94437"/>
            <a:ext cx="8229600" cy="155416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Litmus Paper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99228"/>
            <a:ext cx="441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300" b="1" dirty="0">
                <a:solidFill>
                  <a:srgbClr val="FF0000"/>
                </a:solidFill>
                <a:latin typeface="Calibri" charset="0"/>
              </a:rPr>
              <a:t>Litmus Paper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73157"/>
            <a:ext cx="22860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2012043"/>
            <a:ext cx="611026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Arial" charset="0"/>
              <a:buNone/>
            </a:pPr>
            <a:r>
              <a:rPr lang="en-US" sz="3200" u="sng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Red</a:t>
            </a:r>
            <a:r>
              <a:rPr lang="en-US" sz="3200" u="sng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sz="3200" u="sng" dirty="0" smtClean="0">
                <a:latin typeface="Calibri" charset="0"/>
                <a:ea typeface="ＭＳ Ｐゴシック" charset="0"/>
              </a:rPr>
              <a:t>Litmus Paper</a:t>
            </a:r>
          </a:p>
          <a:p>
            <a:pPr lvl="2"/>
            <a:r>
              <a:rPr lang="en-US" sz="2800" dirty="0" smtClean="0">
                <a:latin typeface="Calibri" charset="0"/>
                <a:ea typeface="ＭＳ Ｐゴシック" charset="0"/>
              </a:rPr>
              <a:t>Turns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blue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 when dipped in a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base</a:t>
            </a:r>
          </a:p>
          <a:p>
            <a:pPr lvl="2"/>
            <a:r>
              <a:rPr lang="en-US" sz="2800" dirty="0" smtClean="0">
                <a:latin typeface="Calibri" charset="0"/>
                <a:ea typeface="ＭＳ Ｐゴシック" charset="0"/>
              </a:rPr>
              <a:t>Stays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red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 if dipped in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acid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 or neutral.</a:t>
            </a:r>
          </a:p>
          <a:p>
            <a:pPr lvl="2">
              <a:buFont typeface="Arial" charset="0"/>
              <a:buNone/>
            </a:pPr>
            <a:endParaRPr lang="en-US" sz="3200" dirty="0" smtClean="0">
              <a:solidFill>
                <a:srgbClr val="0000FF"/>
              </a:solidFill>
              <a:latin typeface="Calibri" charset="0"/>
              <a:ea typeface="ＭＳ Ｐゴシック" charset="0"/>
            </a:endParaRPr>
          </a:p>
          <a:p>
            <a:pPr lvl="2">
              <a:buFont typeface="Arial" charset="0"/>
              <a:buNone/>
            </a:pPr>
            <a:r>
              <a:rPr lang="en-US" sz="3200" u="sng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Blue</a:t>
            </a:r>
            <a:r>
              <a:rPr lang="en-US" sz="3200" u="sng" dirty="0" smtClean="0">
                <a:latin typeface="Calibri" charset="0"/>
                <a:ea typeface="ＭＳ Ｐゴシック" charset="0"/>
              </a:rPr>
              <a:t> Litmus Paper</a:t>
            </a:r>
          </a:p>
          <a:p>
            <a:pPr lvl="2"/>
            <a:r>
              <a:rPr lang="en-US" sz="2800" dirty="0" smtClean="0">
                <a:latin typeface="Calibri" charset="0"/>
                <a:ea typeface="ＭＳ Ｐゴシック" charset="0"/>
              </a:rPr>
              <a:t>Turns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red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 when dipped in an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acid</a:t>
            </a:r>
          </a:p>
          <a:p>
            <a:pPr lvl="2"/>
            <a:r>
              <a:rPr lang="en-US" sz="2800" dirty="0" smtClean="0">
                <a:latin typeface="Calibri" charset="0"/>
                <a:ea typeface="ＭＳ Ｐゴシック" charset="0"/>
              </a:rPr>
              <a:t>Stays </a:t>
            </a:r>
            <a:r>
              <a:rPr lang="en-US" sz="2800" dirty="0" smtClean="0">
                <a:solidFill>
                  <a:srgbClr val="3366FF"/>
                </a:solidFill>
                <a:latin typeface="Calibri" charset="0"/>
                <a:ea typeface="ＭＳ Ｐゴシック" charset="0"/>
              </a:rPr>
              <a:t>blue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 if dipped in </a:t>
            </a:r>
            <a:r>
              <a:rPr lang="en-US" sz="2800" dirty="0" smtClean="0">
                <a:solidFill>
                  <a:srgbClr val="3366FF"/>
                </a:solidFill>
                <a:latin typeface="Calibri" charset="0"/>
                <a:ea typeface="ＭＳ Ｐゴシック" charset="0"/>
              </a:rPr>
              <a:t>base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 or neutral</a:t>
            </a:r>
          </a:p>
          <a:p>
            <a:endParaRPr lang="en-US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20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477338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Paper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0" y="3000375"/>
            <a:ext cx="4178300" cy="3517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4252" y="2292873"/>
            <a:ext cx="34143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 paper changes color to indicate the pH of a substance.</a:t>
            </a:r>
          </a:p>
          <a:p>
            <a:endParaRPr lang="en-US" dirty="0"/>
          </a:p>
          <a:p>
            <a:r>
              <a:rPr lang="en-US" dirty="0" smtClean="0"/>
              <a:t>What is the pH of A? Acid or base?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is the </a:t>
            </a:r>
            <a:r>
              <a:rPr lang="en-US" dirty="0" err="1" smtClean="0"/>
              <a:t>ph</a:t>
            </a:r>
            <a:r>
              <a:rPr lang="en-US" dirty="0" smtClean="0"/>
              <a:t> of B? Acid or Base? </a:t>
            </a:r>
          </a:p>
          <a:p>
            <a:endParaRPr lang="en-US" dirty="0"/>
          </a:p>
          <a:p>
            <a:r>
              <a:rPr lang="en-US" dirty="0" smtClean="0"/>
              <a:t>What is the pH of C? Acid or Base? </a:t>
            </a:r>
          </a:p>
          <a:p>
            <a:endParaRPr lang="en-US" dirty="0"/>
          </a:p>
          <a:p>
            <a:r>
              <a:rPr lang="en-US" dirty="0" smtClean="0"/>
              <a:t>What is the pH of D? Acid or base?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6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Check for Understanding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charset="0"/>
              <a:buAutoNum type="arabi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 solution with a pH of 4 is</a:t>
            </a:r>
          </a:p>
          <a:p>
            <a:pPr marL="971550" lvl="1" indent="-514350" eaLnBrk="1" hangingPunct="1">
              <a:buFont typeface="Calibri" charset="0"/>
              <a:buAutoNum type="alphaLcParenR"/>
            </a:pPr>
            <a:r>
              <a:rPr lang="en-US" sz="3200">
                <a:latin typeface="Calibri" charset="0"/>
                <a:ea typeface="ＭＳ Ｐゴシック" charset="0"/>
              </a:rPr>
              <a:t>an acid</a:t>
            </a:r>
          </a:p>
          <a:p>
            <a:pPr marL="971550" lvl="1" indent="-514350" eaLnBrk="1" hangingPunct="1">
              <a:buFont typeface="Calibri" charset="0"/>
              <a:buAutoNum type="alphaLcParenR"/>
            </a:pPr>
            <a:r>
              <a:rPr lang="en-US" sz="3200">
                <a:latin typeface="Calibri" charset="0"/>
                <a:ea typeface="ＭＳ Ｐゴシック" charset="0"/>
              </a:rPr>
              <a:t>a base</a:t>
            </a:r>
          </a:p>
          <a:p>
            <a:pPr marL="971550" lvl="1" indent="-514350" eaLnBrk="1" hangingPunct="1">
              <a:buFont typeface="Calibri" charset="0"/>
              <a:buAutoNum type="alphaLcParenR"/>
            </a:pPr>
            <a:r>
              <a:rPr lang="en-US" sz="3200">
                <a:latin typeface="Calibri" charset="0"/>
                <a:ea typeface="ＭＳ Ｐゴシック" charset="0"/>
              </a:rPr>
              <a:t>neutral</a:t>
            </a:r>
          </a:p>
        </p:txBody>
      </p:sp>
    </p:spTree>
    <p:extLst>
      <p:ext uri="{BB962C8B-B14F-4D97-AF65-F5344CB8AC3E}">
        <p14:creationId xmlns:p14="http://schemas.microsoft.com/office/powerpoint/2010/main" val="68507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Check for Understanding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2.  A solution with a pH of 8 is</a:t>
            </a:r>
          </a:p>
          <a:p>
            <a:pPr marL="971550" lvl="1" indent="-514350" eaLnBrk="1" hangingPunct="1">
              <a:buFont typeface="Calibri" charset="0"/>
              <a:buAutoNum type="alphaLcParenR"/>
            </a:pPr>
            <a:r>
              <a:rPr lang="en-US" sz="3200">
                <a:latin typeface="Calibri" charset="0"/>
                <a:ea typeface="ＭＳ Ｐゴシック" charset="0"/>
              </a:rPr>
              <a:t>an acid</a:t>
            </a:r>
          </a:p>
          <a:p>
            <a:pPr marL="971550" lvl="1" indent="-514350" eaLnBrk="1" hangingPunct="1">
              <a:buFont typeface="Calibri" charset="0"/>
              <a:buAutoNum type="alphaLcParenR"/>
            </a:pPr>
            <a:r>
              <a:rPr lang="en-US" sz="3200">
                <a:latin typeface="Calibri" charset="0"/>
                <a:ea typeface="ＭＳ Ｐゴシック" charset="0"/>
              </a:rPr>
              <a:t>a base</a:t>
            </a:r>
          </a:p>
          <a:p>
            <a:pPr marL="971550" lvl="1" indent="-514350" eaLnBrk="1" hangingPunct="1">
              <a:buFont typeface="Calibri" charset="0"/>
              <a:buAutoNum type="alphaLcParenR"/>
            </a:pPr>
            <a:r>
              <a:rPr lang="en-US" sz="3200">
                <a:latin typeface="Calibri" charset="0"/>
                <a:ea typeface="ＭＳ Ｐゴシック" charset="0"/>
              </a:rPr>
              <a:t>neutral</a:t>
            </a:r>
          </a:p>
        </p:txBody>
      </p:sp>
    </p:spTree>
    <p:extLst>
      <p:ext uri="{BB962C8B-B14F-4D97-AF65-F5344CB8AC3E}">
        <p14:creationId xmlns:p14="http://schemas.microsoft.com/office/powerpoint/2010/main" val="89946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Check for Understanding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spcAft>
                <a:spcPts val="1200"/>
              </a:spcAft>
              <a:buFont typeface="Calibri" charset="0"/>
              <a:buAutoNum type="arabicPeriod" startAt="3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An acidic solution will…</a:t>
            </a:r>
          </a:p>
          <a:p>
            <a:pPr marL="971550" lvl="1" indent="-514350" eaLnBrk="1" hangingPunct="1">
              <a:spcAft>
                <a:spcPts val="1200"/>
              </a:spcAft>
              <a:buFont typeface="Calibri" charset="0"/>
              <a:buAutoNum type="alphaLcParenR"/>
            </a:pPr>
            <a:r>
              <a:rPr lang="en-US" sz="3200">
                <a:latin typeface="Calibri" charset="0"/>
                <a:ea typeface="ＭＳ Ｐゴシック" charset="0"/>
              </a:rPr>
              <a:t>turn red litmus blue</a:t>
            </a:r>
          </a:p>
          <a:p>
            <a:pPr marL="971550" lvl="1" indent="-514350" eaLnBrk="1" hangingPunct="1">
              <a:spcAft>
                <a:spcPts val="1200"/>
              </a:spcAft>
              <a:buFont typeface="Calibri" charset="0"/>
              <a:buAutoNum type="alphaLcParenR"/>
            </a:pPr>
            <a:r>
              <a:rPr lang="en-US" sz="3200">
                <a:latin typeface="Calibri" charset="0"/>
                <a:ea typeface="ＭＳ Ｐゴシック" charset="0"/>
              </a:rPr>
              <a:t>turn blue litmus red </a:t>
            </a:r>
          </a:p>
          <a:p>
            <a:pPr marL="971550" lvl="1" indent="-514350" eaLnBrk="1" hangingPunct="1">
              <a:spcAft>
                <a:spcPts val="1200"/>
              </a:spcAft>
              <a:buFont typeface="Calibri" charset="0"/>
              <a:buAutoNum type="alphaLcParenR"/>
            </a:pPr>
            <a:r>
              <a:rPr lang="en-US" sz="3200">
                <a:latin typeface="Calibri" charset="0"/>
                <a:ea typeface="ＭＳ Ｐゴシック" charset="0"/>
              </a:rPr>
              <a:t>None of the above </a:t>
            </a:r>
          </a:p>
        </p:txBody>
      </p:sp>
    </p:spTree>
    <p:extLst>
      <p:ext uri="{BB962C8B-B14F-4D97-AF65-F5344CB8AC3E}">
        <p14:creationId xmlns:p14="http://schemas.microsoft.com/office/powerpoint/2010/main" val="149196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 smtClean="0"/>
          </a:p>
          <a:p>
            <a:r>
              <a:rPr lang="en-US" dirty="0"/>
              <a:t>Objective: SWBAT classify substances as acids or bases using the pH scale, pH indicator, and litmus paper. </a:t>
            </a:r>
            <a:endParaRPr lang="en-US" dirty="0" smtClean="0"/>
          </a:p>
          <a:p>
            <a:r>
              <a:rPr lang="en-US" dirty="0" err="1" smtClean="0"/>
              <a:t>Brainpop</a:t>
            </a:r>
            <a:endParaRPr lang="en-US" dirty="0" smtClean="0"/>
          </a:p>
          <a:p>
            <a:r>
              <a:rPr lang="en-US" dirty="0" smtClean="0"/>
              <a:t>Build your own pH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49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Check for Understanding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charset="0"/>
              <a:buAutoNum type="arabicPeriod" startAt="4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 solution with a pH of 7 is</a:t>
            </a:r>
          </a:p>
          <a:p>
            <a:pPr marL="971550" lvl="1" indent="-514350" eaLnBrk="1" hangingPunct="1">
              <a:buFont typeface="Calibri" charset="0"/>
              <a:buAutoNum type="alphaLcParenR"/>
            </a:pPr>
            <a:r>
              <a:rPr lang="en-US" sz="3200">
                <a:latin typeface="Calibri" charset="0"/>
                <a:ea typeface="ＭＳ Ｐゴシック" charset="0"/>
              </a:rPr>
              <a:t>an acid</a:t>
            </a:r>
          </a:p>
          <a:p>
            <a:pPr marL="971550" lvl="1" indent="-514350" eaLnBrk="1" hangingPunct="1">
              <a:buFont typeface="Calibri" charset="0"/>
              <a:buAutoNum type="alphaLcParenR"/>
            </a:pPr>
            <a:r>
              <a:rPr lang="en-US" sz="3200">
                <a:latin typeface="Calibri" charset="0"/>
                <a:ea typeface="ＭＳ Ｐゴシック" charset="0"/>
              </a:rPr>
              <a:t>a base</a:t>
            </a:r>
          </a:p>
          <a:p>
            <a:pPr marL="971550" lvl="1" indent="-514350" eaLnBrk="1" hangingPunct="1">
              <a:buFont typeface="Calibri" charset="0"/>
              <a:buAutoNum type="alphaLcParenR"/>
            </a:pPr>
            <a:r>
              <a:rPr lang="en-US" sz="3200">
                <a:latin typeface="Calibri" charset="0"/>
                <a:ea typeface="ＭＳ Ｐゴシック" charset="0"/>
              </a:rPr>
              <a:t>neutral</a:t>
            </a:r>
          </a:p>
        </p:txBody>
      </p:sp>
    </p:spTree>
    <p:extLst>
      <p:ext uri="{BB962C8B-B14F-4D97-AF65-F5344CB8AC3E}">
        <p14:creationId xmlns:p14="http://schemas.microsoft.com/office/powerpoint/2010/main" val="368488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Check for Understanding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spcAft>
                <a:spcPts val="1200"/>
              </a:spcAft>
              <a:buFont typeface="Calibri" charset="0"/>
              <a:buAutoNum type="arabicPeriod" startAt="5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pH of a strong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base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would be around…</a:t>
            </a:r>
          </a:p>
          <a:p>
            <a:pPr marL="971550" lvl="1" indent="-514350" eaLnBrk="1" hangingPunct="1">
              <a:spcAft>
                <a:spcPts val="1200"/>
              </a:spcAft>
              <a:buFont typeface="Calibri" charset="0"/>
              <a:buAutoNum type="alphaLcParenR"/>
            </a:pPr>
            <a:r>
              <a:rPr lang="en-US" sz="3200">
                <a:latin typeface="Calibri" charset="0"/>
                <a:ea typeface="ＭＳ Ｐゴシック" charset="0"/>
              </a:rPr>
              <a:t>8-9</a:t>
            </a:r>
          </a:p>
          <a:p>
            <a:pPr marL="971550" lvl="1" indent="-514350" eaLnBrk="1" hangingPunct="1">
              <a:spcAft>
                <a:spcPts val="1200"/>
              </a:spcAft>
              <a:buFont typeface="Calibri" charset="0"/>
              <a:buAutoNum type="alphaLcParenR"/>
            </a:pPr>
            <a:r>
              <a:rPr lang="en-US" sz="3200">
                <a:latin typeface="Calibri" charset="0"/>
                <a:ea typeface="ＭＳ Ｐゴシック" charset="0"/>
              </a:rPr>
              <a:t>10-11</a:t>
            </a:r>
          </a:p>
          <a:p>
            <a:pPr marL="971550" lvl="1" indent="-514350" eaLnBrk="1" hangingPunct="1">
              <a:spcAft>
                <a:spcPts val="1200"/>
              </a:spcAft>
              <a:buFont typeface="Calibri" charset="0"/>
              <a:buAutoNum type="alphaLcParenR"/>
            </a:pPr>
            <a:r>
              <a:rPr lang="en-US" sz="3200">
                <a:latin typeface="Calibri" charset="0"/>
                <a:ea typeface="ＭＳ Ｐゴシック" charset="0"/>
              </a:rPr>
              <a:t>12-14</a:t>
            </a:r>
          </a:p>
        </p:txBody>
      </p:sp>
    </p:spTree>
    <p:extLst>
      <p:ext uri="{BB962C8B-B14F-4D97-AF65-F5344CB8AC3E}">
        <p14:creationId xmlns:p14="http://schemas.microsoft.com/office/powerpoint/2010/main" val="236280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Brainpop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49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9029" t="6695" b="53384"/>
          <a:stretch/>
        </p:blipFill>
        <p:spPr>
          <a:xfrm>
            <a:off x="5719483" y="4750793"/>
            <a:ext cx="3424517" cy="2107207"/>
          </a:xfrm>
          <a:prstGeom prst="rect">
            <a:avLst/>
          </a:prstGeom>
        </p:spPr>
      </p:pic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 charset="0"/>
              </a:rPr>
              <a:t>Well, what is pH?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62743" y="1981200"/>
            <a:ext cx="8561039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595959"/>
                </a:solidFill>
                <a:latin typeface="Georgia" charset="0"/>
              </a:rPr>
              <a:t>pH is a measure of how many </a:t>
            </a:r>
            <a:r>
              <a:rPr lang="en-US" sz="3200" dirty="0">
                <a:solidFill>
                  <a:srgbClr val="FF0000"/>
                </a:solidFill>
                <a:latin typeface="Georgia" charset="0"/>
              </a:rPr>
              <a:t>hydronium</a:t>
            </a:r>
            <a:r>
              <a:rPr lang="en-US" sz="3200" dirty="0">
                <a:solidFill>
                  <a:srgbClr val="595959"/>
                </a:solidFill>
                <a:latin typeface="Georgia" charset="0"/>
              </a:rPr>
              <a:t> (H</a:t>
            </a:r>
            <a:r>
              <a:rPr lang="en-US" sz="3200" baseline="-25000" dirty="0">
                <a:solidFill>
                  <a:srgbClr val="595959"/>
                </a:solidFill>
                <a:latin typeface="Georgia" charset="0"/>
              </a:rPr>
              <a:t>3</a:t>
            </a:r>
            <a:r>
              <a:rPr lang="en-US" sz="3200" dirty="0">
                <a:solidFill>
                  <a:srgbClr val="595959"/>
                </a:solidFill>
                <a:latin typeface="Georgia" charset="0"/>
              </a:rPr>
              <a:t>0</a:t>
            </a:r>
            <a:r>
              <a:rPr lang="en-US" sz="3200" baseline="30000" dirty="0">
                <a:solidFill>
                  <a:srgbClr val="595959"/>
                </a:solidFill>
                <a:latin typeface="Georgia" charset="0"/>
              </a:rPr>
              <a:t>+</a:t>
            </a:r>
            <a:r>
              <a:rPr lang="en-US" sz="3200" dirty="0">
                <a:solidFill>
                  <a:srgbClr val="595959"/>
                </a:solidFill>
                <a:latin typeface="Georgia" charset="0"/>
              </a:rPr>
              <a:t>) and </a:t>
            </a:r>
            <a:r>
              <a:rPr lang="en-US" sz="3200" dirty="0">
                <a:solidFill>
                  <a:srgbClr val="FF0000"/>
                </a:solidFill>
                <a:latin typeface="Georgia" charset="0"/>
              </a:rPr>
              <a:t>hydroxide</a:t>
            </a:r>
            <a:r>
              <a:rPr lang="en-US" sz="3200" dirty="0">
                <a:solidFill>
                  <a:srgbClr val="595959"/>
                </a:solidFill>
                <a:latin typeface="Georgia" charset="0"/>
              </a:rPr>
              <a:t> (OH</a:t>
            </a:r>
            <a:r>
              <a:rPr lang="en-US" sz="3200" baseline="30000" dirty="0">
                <a:solidFill>
                  <a:srgbClr val="595959"/>
                </a:solidFill>
                <a:latin typeface="Georgia" charset="0"/>
              </a:rPr>
              <a:t>-</a:t>
            </a:r>
            <a:r>
              <a:rPr lang="en-US" sz="3200" dirty="0">
                <a:solidFill>
                  <a:srgbClr val="595959"/>
                </a:solidFill>
                <a:latin typeface="Georgia" charset="0"/>
              </a:rPr>
              <a:t>) ions are in a </a:t>
            </a:r>
            <a:r>
              <a:rPr lang="en-US" sz="3200" dirty="0" smtClean="0">
                <a:solidFill>
                  <a:srgbClr val="595959"/>
                </a:solidFill>
                <a:latin typeface="Georgia" charset="0"/>
              </a:rPr>
              <a:t>solution</a:t>
            </a:r>
          </a:p>
          <a:p>
            <a:pPr lvl="1"/>
            <a:r>
              <a:rPr lang="en-US" sz="3000" dirty="0" smtClean="0">
                <a:solidFill>
                  <a:srgbClr val="595959"/>
                </a:solidFill>
                <a:latin typeface="Georgia" charset="0"/>
              </a:rPr>
              <a:t>acid </a:t>
            </a:r>
            <a:r>
              <a:rPr lang="en-US" sz="3000" dirty="0">
                <a:solidFill>
                  <a:srgbClr val="595959"/>
                </a:solidFill>
                <a:latin typeface="Georgia" charset="0"/>
              </a:rPr>
              <a:t>produces hydronium (H</a:t>
            </a:r>
            <a:r>
              <a:rPr lang="en-US" sz="3000" baseline="-25000" dirty="0">
                <a:solidFill>
                  <a:srgbClr val="595959"/>
                </a:solidFill>
                <a:latin typeface="Georgia" charset="0"/>
              </a:rPr>
              <a:t>3</a:t>
            </a:r>
            <a:r>
              <a:rPr lang="en-US" sz="3000" dirty="0">
                <a:solidFill>
                  <a:srgbClr val="595959"/>
                </a:solidFill>
                <a:latin typeface="Georgia" charset="0"/>
              </a:rPr>
              <a:t>0</a:t>
            </a:r>
            <a:r>
              <a:rPr lang="en-US" sz="3000" baseline="30000" dirty="0">
                <a:solidFill>
                  <a:srgbClr val="595959"/>
                </a:solidFill>
                <a:latin typeface="Georgia" charset="0"/>
              </a:rPr>
              <a:t>+</a:t>
            </a:r>
            <a:r>
              <a:rPr lang="en-US" sz="3000" dirty="0">
                <a:solidFill>
                  <a:srgbClr val="595959"/>
                </a:solidFill>
                <a:latin typeface="Georgia" charset="0"/>
              </a:rPr>
              <a:t>) ions </a:t>
            </a:r>
            <a:endParaRPr lang="en-US" sz="3000" dirty="0" smtClean="0">
              <a:solidFill>
                <a:srgbClr val="595959"/>
              </a:solidFill>
              <a:latin typeface="Georgia" charset="0"/>
            </a:endParaRPr>
          </a:p>
          <a:p>
            <a:pPr lvl="1"/>
            <a:r>
              <a:rPr lang="en-US" sz="3000" dirty="0" smtClean="0">
                <a:solidFill>
                  <a:srgbClr val="595959"/>
                </a:solidFill>
                <a:latin typeface="Georgia" charset="0"/>
              </a:rPr>
              <a:t>base </a:t>
            </a:r>
            <a:r>
              <a:rPr lang="en-US" sz="3000" dirty="0">
                <a:solidFill>
                  <a:srgbClr val="595959"/>
                </a:solidFill>
                <a:latin typeface="Georgia" charset="0"/>
              </a:rPr>
              <a:t>produces hydroxide ions (OH</a:t>
            </a:r>
            <a:r>
              <a:rPr lang="en-US" sz="3000" baseline="30000" dirty="0">
                <a:solidFill>
                  <a:srgbClr val="595959"/>
                </a:solidFill>
                <a:latin typeface="Georgia" charset="0"/>
              </a:rPr>
              <a:t>-</a:t>
            </a:r>
            <a:r>
              <a:rPr lang="en-US" sz="3000" dirty="0" smtClean="0">
                <a:solidFill>
                  <a:srgbClr val="595959"/>
                </a:solidFill>
                <a:latin typeface="Georgia" charset="0"/>
              </a:rPr>
              <a:t>)</a:t>
            </a:r>
          </a:p>
          <a:p>
            <a:pPr lvl="1"/>
            <a:r>
              <a:rPr lang="en-US" sz="3000" dirty="0" smtClean="0">
                <a:solidFill>
                  <a:srgbClr val="595959"/>
                </a:solidFill>
                <a:latin typeface="Georgia" charset="0"/>
              </a:rPr>
              <a:t>In neutral substances H+ = OH -</a:t>
            </a:r>
            <a:endParaRPr lang="en-US" sz="3000" dirty="0">
              <a:solidFill>
                <a:srgbClr val="595959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45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pH scale?</a:t>
            </a:r>
            <a:endParaRPr lang="en-US" dirty="0"/>
          </a:p>
        </p:txBody>
      </p:sp>
      <p:pic>
        <p:nvPicPr>
          <p:cNvPr id="4" name="Content Placeholder 3" descr="pH scale.tif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114316" b="-114316"/>
          <a:stretch>
            <a:fillRect/>
          </a:stretch>
        </p:blipFill>
        <p:spPr>
          <a:xfrm>
            <a:off x="301752" y="-241595"/>
            <a:ext cx="8534400" cy="4859338"/>
          </a:xfrm>
        </p:spPr>
      </p:pic>
      <p:sp>
        <p:nvSpPr>
          <p:cNvPr id="5" name="TextBox 4"/>
          <p:cNvSpPr txBox="1"/>
          <p:nvPr/>
        </p:nvSpPr>
        <p:spPr>
          <a:xfrm>
            <a:off x="301752" y="3352800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pH scale is used to measure how </a:t>
            </a:r>
            <a:r>
              <a:rPr lang="en-US" sz="4000" dirty="0" smtClean="0">
                <a:solidFill>
                  <a:srgbClr val="0000FF"/>
                </a:solidFill>
              </a:rPr>
              <a:t>acidic</a:t>
            </a:r>
            <a:r>
              <a:rPr lang="en-US" sz="4000" dirty="0" smtClean="0"/>
              <a:t> or how </a:t>
            </a:r>
            <a:r>
              <a:rPr lang="en-US" sz="4000" dirty="0" smtClean="0">
                <a:solidFill>
                  <a:srgbClr val="0000FF"/>
                </a:solidFill>
              </a:rPr>
              <a:t>basic</a:t>
            </a:r>
            <a:r>
              <a:rPr lang="en-US" sz="4000" dirty="0" smtClean="0"/>
              <a:t> a substance is.  The pH scale ranges from </a:t>
            </a:r>
            <a:r>
              <a:rPr lang="en-US" sz="4000" dirty="0" smtClean="0">
                <a:solidFill>
                  <a:srgbClr val="0000FF"/>
                </a:solidFill>
              </a:rPr>
              <a:t>0</a:t>
            </a:r>
            <a:r>
              <a:rPr lang="en-US" sz="4000" dirty="0" smtClean="0"/>
              <a:t> to </a:t>
            </a:r>
            <a:r>
              <a:rPr lang="en-US" sz="4000" dirty="0" smtClean="0">
                <a:solidFill>
                  <a:srgbClr val="0000FF"/>
                </a:solidFill>
              </a:rPr>
              <a:t>14</a:t>
            </a:r>
            <a:r>
              <a:rPr lang="en-US" sz="4000" dirty="0" smtClean="0"/>
              <a:t>, with a neutral pH of </a:t>
            </a:r>
            <a:r>
              <a:rPr lang="en-US" sz="4000" dirty="0" smtClean="0">
                <a:solidFill>
                  <a:srgbClr val="0000FF"/>
                </a:solidFill>
              </a:rPr>
              <a:t>7</a:t>
            </a:r>
            <a:r>
              <a:rPr lang="en-US" sz="4000" dirty="0" smtClean="0"/>
              <a:t> directly in the middle.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3094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 pH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6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smtClean="0">
                <a:solidFill>
                  <a:schemeClr val="tx1"/>
                </a:solidFill>
              </a:rPr>
              <a:t>pH scale ranges from 0-14. </a:t>
            </a:r>
            <a:endParaRPr lang="en-US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Number your pH scale from 1 – 14 with 7 in the middle. </a:t>
            </a:r>
            <a:endParaRPr lang="en-US" dirty="0" smtClean="0"/>
          </a:p>
        </p:txBody>
      </p:sp>
      <p:pic>
        <p:nvPicPr>
          <p:cNvPr id="6" name="Picture 5" descr="pH scale 1.jpg"/>
          <p:cNvPicPr>
            <a:picLocks noChangeAspect="1"/>
          </p:cNvPicPr>
          <p:nvPr/>
        </p:nvPicPr>
        <p:blipFill rotWithShape="1">
          <a:blip r:embed="rId2"/>
          <a:srcRect t="33558"/>
          <a:stretch/>
        </p:blipFill>
        <p:spPr>
          <a:xfrm>
            <a:off x="163339" y="3334148"/>
            <a:ext cx="8083786" cy="144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2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 pH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6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Step 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</a:rPr>
              <a:t>Label your </a:t>
            </a:r>
            <a:r>
              <a:rPr lang="en-US" sz="2800" b="1" dirty="0" smtClean="0">
                <a:solidFill>
                  <a:srgbClr val="FF0000"/>
                </a:solidFill>
              </a:rPr>
              <a:t>acids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Acids</a:t>
            </a:r>
            <a:r>
              <a:rPr lang="en-US" sz="2800" b="1" dirty="0" smtClean="0">
                <a:solidFill>
                  <a:schemeClr val="tx1"/>
                </a:solidFill>
              </a:rPr>
              <a:t> have a pH </a:t>
            </a:r>
            <a:r>
              <a:rPr lang="en-US" sz="2800" b="1" dirty="0" smtClean="0">
                <a:solidFill>
                  <a:srgbClr val="FF0000"/>
                </a:solidFill>
              </a:rPr>
              <a:t>below 7. 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lower</a:t>
            </a:r>
            <a:r>
              <a:rPr lang="en-US" sz="2800" b="1" dirty="0" smtClean="0">
                <a:solidFill>
                  <a:schemeClr val="tx1"/>
                </a:solidFill>
              </a:rPr>
              <a:t> the  pH the </a:t>
            </a:r>
            <a:r>
              <a:rPr lang="en-US" sz="2800" b="1" dirty="0" smtClean="0">
                <a:solidFill>
                  <a:srgbClr val="FF0000"/>
                </a:solidFill>
              </a:rPr>
              <a:t>stronger</a:t>
            </a:r>
            <a:r>
              <a:rPr lang="en-US" sz="2800" b="1" dirty="0" smtClean="0">
                <a:solidFill>
                  <a:schemeClr val="tx1"/>
                </a:solidFill>
              </a:rPr>
              <a:t> the acid. </a:t>
            </a:r>
            <a:endParaRPr lang="en-US" sz="2800" dirty="0" smtClean="0"/>
          </a:p>
        </p:txBody>
      </p:sp>
      <p:pic>
        <p:nvPicPr>
          <p:cNvPr id="6" name="Picture 5" descr="pH scale 1.jpg"/>
          <p:cNvPicPr>
            <a:picLocks noChangeAspect="1"/>
          </p:cNvPicPr>
          <p:nvPr/>
        </p:nvPicPr>
        <p:blipFill rotWithShape="1">
          <a:blip r:embed="rId2"/>
          <a:srcRect t="33558"/>
          <a:stretch/>
        </p:blipFill>
        <p:spPr>
          <a:xfrm>
            <a:off x="498474" y="4461974"/>
            <a:ext cx="8083786" cy="1443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0344" y="3760867"/>
            <a:ext cx="3150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Acids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303046" y="3760867"/>
            <a:ext cx="148448" cy="13099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0918576">
            <a:off x="197930" y="3315803"/>
            <a:ext cx="2507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Strongest Acid!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039138" y="6185809"/>
            <a:ext cx="3562758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37066" y="6136385"/>
            <a:ext cx="3249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Increasing Acidity 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50277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 pH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6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Step </a:t>
            </a:r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</a:rPr>
              <a:t>Label your </a:t>
            </a:r>
            <a:r>
              <a:rPr lang="en-US" sz="2800" b="1" dirty="0" smtClean="0">
                <a:solidFill>
                  <a:srgbClr val="0000FF"/>
                </a:solidFill>
              </a:rPr>
              <a:t>Bases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Bases</a:t>
            </a:r>
            <a:r>
              <a:rPr lang="en-US" sz="2800" b="1" dirty="0" smtClean="0">
                <a:solidFill>
                  <a:schemeClr val="tx1"/>
                </a:solidFill>
              </a:rPr>
              <a:t> have a pH </a:t>
            </a:r>
            <a:r>
              <a:rPr lang="en-US" sz="2800" b="1" dirty="0" smtClean="0">
                <a:solidFill>
                  <a:srgbClr val="0000FF"/>
                </a:solidFill>
              </a:rPr>
              <a:t>above 7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The </a:t>
            </a:r>
            <a:r>
              <a:rPr lang="en-US" sz="2800" b="1" dirty="0" smtClean="0">
                <a:solidFill>
                  <a:srgbClr val="0000FF"/>
                </a:solidFill>
              </a:rPr>
              <a:t>higher</a:t>
            </a:r>
            <a:r>
              <a:rPr lang="en-US" sz="2800" b="1" dirty="0" smtClean="0">
                <a:solidFill>
                  <a:schemeClr val="tx1"/>
                </a:solidFill>
              </a:rPr>
              <a:t> the  pH the </a:t>
            </a:r>
            <a:r>
              <a:rPr lang="en-US" sz="2800" b="1" dirty="0" smtClean="0">
                <a:solidFill>
                  <a:srgbClr val="0000FF"/>
                </a:solidFill>
              </a:rPr>
              <a:t>stronger</a:t>
            </a:r>
            <a:r>
              <a:rPr lang="en-US" sz="2800" b="1" dirty="0" smtClean="0">
                <a:solidFill>
                  <a:schemeClr val="tx1"/>
                </a:solidFill>
              </a:rPr>
              <a:t> the base. </a:t>
            </a:r>
            <a:endParaRPr lang="en-US" sz="2800" dirty="0" smtClean="0"/>
          </a:p>
        </p:txBody>
      </p:sp>
      <p:pic>
        <p:nvPicPr>
          <p:cNvPr id="6" name="Picture 5" descr="pH scale 1.jpg"/>
          <p:cNvPicPr>
            <a:picLocks noChangeAspect="1"/>
          </p:cNvPicPr>
          <p:nvPr/>
        </p:nvPicPr>
        <p:blipFill rotWithShape="1">
          <a:blip r:embed="rId2"/>
          <a:srcRect t="33558"/>
          <a:stretch/>
        </p:blipFill>
        <p:spPr>
          <a:xfrm>
            <a:off x="498474" y="4461974"/>
            <a:ext cx="8083786" cy="1443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1858" y="3938754"/>
            <a:ext cx="3150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</a:rPr>
              <a:t>Base</a:t>
            </a:r>
            <a:endParaRPr lang="en-US" b="1" u="sng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906339" y="3760867"/>
            <a:ext cx="148448" cy="1309907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169823">
            <a:off x="6614192" y="3343607"/>
            <a:ext cx="2507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Strongest </a:t>
            </a:r>
            <a:r>
              <a:rPr lang="en-US" sz="2400" dirty="0" smtClean="0">
                <a:solidFill>
                  <a:srgbClr val="0000FF"/>
                </a:solidFill>
              </a:rPr>
              <a:t>Base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601896" y="6185809"/>
            <a:ext cx="3628735" cy="2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5420" y="6136385"/>
            <a:ext cx="3249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Increasing Basicity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16543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pH 7?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Step 4</a:t>
            </a:r>
            <a:r>
              <a:rPr lang="en-US" dirty="0" smtClean="0"/>
              <a:t>: Label pH 7 </a:t>
            </a:r>
            <a:r>
              <a:rPr lang="en-US" dirty="0" smtClean="0">
                <a:solidFill>
                  <a:srgbClr val="008000"/>
                </a:solidFill>
              </a:rPr>
              <a:t>Neutral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Neutral substances have a pH of 7. 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5" name="Picture 4" descr="pH scale 1.jpg"/>
          <p:cNvPicPr>
            <a:picLocks noChangeAspect="1"/>
          </p:cNvPicPr>
          <p:nvPr/>
        </p:nvPicPr>
        <p:blipFill rotWithShape="1">
          <a:blip r:embed="rId2"/>
          <a:srcRect t="33558"/>
          <a:stretch/>
        </p:blipFill>
        <p:spPr>
          <a:xfrm>
            <a:off x="163339" y="4682696"/>
            <a:ext cx="8083786" cy="144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0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70</TotalTime>
  <Words>601</Words>
  <Application>Microsoft Macintosh PowerPoint</Application>
  <PresentationFormat>On-screen Show (4:3)</PresentationFormat>
  <Paragraphs>111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Advantage</vt:lpstr>
      <vt:lpstr>Macintosh HD:Users:kristinalberga:Documents:TFA memphis 11 MASE:Unit 03 PROPERTIES OF MATTER:Week 11 acids and bases:Day 4 10.27:10.27 pH scale GN.doc!OLE_LINK1</vt:lpstr>
      <vt:lpstr>Bellwork 1. 28.14</vt:lpstr>
      <vt:lpstr>Agenda </vt:lpstr>
      <vt:lpstr>Brainpop</vt:lpstr>
      <vt:lpstr>Well, what is pH?</vt:lpstr>
      <vt:lpstr>What is a pH scale?</vt:lpstr>
      <vt:lpstr>Create your own pH scale</vt:lpstr>
      <vt:lpstr>Create your own pH scale</vt:lpstr>
      <vt:lpstr>Create your own pH scale</vt:lpstr>
      <vt:lpstr>What about pH 7?</vt:lpstr>
      <vt:lpstr>Does your pH scale look like this?</vt:lpstr>
      <vt:lpstr>Practice</vt:lpstr>
      <vt:lpstr>Well, how do you find the pH?</vt:lpstr>
      <vt:lpstr>pH meter </vt:lpstr>
      <vt:lpstr>Chemical Indicators</vt:lpstr>
      <vt:lpstr>Litmus Paper</vt:lpstr>
      <vt:lpstr>pH Paper</vt:lpstr>
      <vt:lpstr>Check for Understanding</vt:lpstr>
      <vt:lpstr>Check for Understanding</vt:lpstr>
      <vt:lpstr>Check for Understanding</vt:lpstr>
      <vt:lpstr>Check for Understanding</vt:lpstr>
      <vt:lpstr>Check for Understanding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</dc:title>
  <dc:creator>Joanne Kim</dc:creator>
  <cp:lastModifiedBy>Joanne Kim</cp:lastModifiedBy>
  <cp:revision>9</cp:revision>
  <dcterms:created xsi:type="dcterms:W3CDTF">2014-01-29T02:21:34Z</dcterms:created>
  <dcterms:modified xsi:type="dcterms:W3CDTF">2014-01-29T03:31:50Z</dcterms:modified>
</cp:coreProperties>
</file>